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40" r:id="rId2"/>
    <p:sldId id="341" r:id="rId3"/>
    <p:sldId id="342" r:id="rId4"/>
    <p:sldId id="270" r:id="rId5"/>
    <p:sldId id="373" r:id="rId6"/>
    <p:sldId id="383" r:id="rId7"/>
    <p:sldId id="273" r:id="rId8"/>
    <p:sldId id="384" r:id="rId9"/>
    <p:sldId id="306" r:id="rId10"/>
    <p:sldId id="307" r:id="rId11"/>
    <p:sldId id="309" r:id="rId12"/>
    <p:sldId id="308" r:id="rId13"/>
    <p:sldId id="372" r:id="rId14"/>
    <p:sldId id="271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9" r:id="rId24"/>
    <p:sldId id="318" r:id="rId25"/>
    <p:sldId id="320" r:id="rId26"/>
    <p:sldId id="321" r:id="rId27"/>
    <p:sldId id="322" r:id="rId28"/>
    <p:sldId id="303" r:id="rId29"/>
    <p:sldId id="305" r:id="rId30"/>
    <p:sldId id="304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2" r:id="rId40"/>
    <p:sldId id="333" r:id="rId41"/>
    <p:sldId id="334" r:id="rId42"/>
    <p:sldId id="335" r:id="rId43"/>
    <p:sldId id="336" r:id="rId44"/>
    <p:sldId id="337" r:id="rId45"/>
    <p:sldId id="339" r:id="rId46"/>
    <p:sldId id="276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1" r:id="rId57"/>
    <p:sldId id="370" r:id="rId58"/>
    <p:sldId id="363" r:id="rId59"/>
    <p:sldId id="364" r:id="rId60"/>
    <p:sldId id="366" r:id="rId61"/>
    <p:sldId id="365" r:id="rId62"/>
    <p:sldId id="367" r:id="rId63"/>
    <p:sldId id="369" r:id="rId64"/>
    <p:sldId id="368" r:id="rId65"/>
    <p:sldId id="385" r:id="rId66"/>
    <p:sldId id="262" r:id="rId67"/>
    <p:sldId id="344" r:id="rId68"/>
    <p:sldId id="345" r:id="rId69"/>
    <p:sldId id="386" r:id="rId70"/>
    <p:sldId id="374" r:id="rId71"/>
    <p:sldId id="350" r:id="rId72"/>
    <p:sldId id="388" r:id="rId73"/>
    <p:sldId id="389" r:id="rId74"/>
    <p:sldId id="387" r:id="rId75"/>
    <p:sldId id="390" r:id="rId76"/>
    <p:sldId id="391" r:id="rId77"/>
    <p:sldId id="376" r:id="rId78"/>
    <p:sldId id="393" r:id="rId79"/>
    <p:sldId id="392" r:id="rId80"/>
    <p:sldId id="378" r:id="rId81"/>
    <p:sldId id="381" r:id="rId82"/>
    <p:sldId id="380" r:id="rId83"/>
    <p:sldId id="394" r:id="rId84"/>
    <p:sldId id="375" r:id="rId85"/>
    <p:sldId id="395" r:id="rId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205"/>
    <a:srgbClr val="0068B6"/>
    <a:srgbClr val="68CAF4"/>
    <a:srgbClr val="0072BC"/>
    <a:srgbClr val="D8F5FF"/>
    <a:srgbClr val="D8F6FF"/>
    <a:srgbClr val="EE1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5" autoAdjust="0"/>
    <p:restoredTop sz="54672" autoAdjust="0"/>
  </p:normalViewPr>
  <p:slideViewPr>
    <p:cSldViewPr snapToGrid="0">
      <p:cViewPr varScale="1">
        <p:scale>
          <a:sx n="29" d="100"/>
          <a:sy n="29" d="100"/>
        </p:scale>
        <p:origin x="9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111F0-3704-483B-B101-3E93E105F0B0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21849-3424-4F8E-8CE8-3A5540D51A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28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891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614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我是負責網路爬蟲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558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02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62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78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54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我是負責網路爬蟲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109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278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064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06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我是負責網路爬蟲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70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我是負責網路爬蟲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422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45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772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我是負責網路爬蟲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06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649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各位嘉賓大家好，我是李畊德，這次的專題我負責的部分是資料整理與分析，主要希望以歷年的資料，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透過分析，來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取得補充衛生紙的相關周期和消耗量，</a:t>
            </a:r>
          </a:p>
          <a:p>
            <a:pPr lvl="0"/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953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我是使用</a:t>
            </a:r>
            <a:r>
              <a:rPr lang="en-US" altLang="zh-TW" dirty="0"/>
              <a:t>python</a:t>
            </a:r>
            <a:r>
              <a:rPr lang="zh-TW" altLang="en-US" dirty="0"/>
              <a:t>的相關套件來完成此次的專案，</a:t>
            </a:r>
            <a:endParaRPr lang="en-US" altLang="zh-TW" dirty="0"/>
          </a:p>
          <a:p>
            <a:r>
              <a:rPr lang="zh-TW" altLang="en-US" dirty="0"/>
              <a:t>那我把我需要處理的目標，分成兩個部份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1.</a:t>
            </a:r>
            <a:r>
              <a:rPr lang="zh-TW" altLang="en-US" dirty="0">
                <a:solidFill>
                  <a:schemeClr val="tx1"/>
                </a:solidFill>
              </a:rPr>
              <a:t>專題的題目</a:t>
            </a:r>
            <a:endParaRPr lang="en-US" altLang="zh-TW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chemeClr val="tx1"/>
                </a:solidFill>
              </a:rPr>
              <a:t>2.</a:t>
            </a:r>
            <a:r>
              <a:rPr lang="zh-TW" altLang="en-US" dirty="0">
                <a:solidFill>
                  <a:schemeClr val="tx1"/>
                </a:solidFill>
              </a:rPr>
              <a:t>深度學習資料集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首要需確認爬蟲後資料的完整性為佐證資料的完整性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982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10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以中華電信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平台為主</a:t>
            </a:r>
            <a:r>
              <a:rPr lang="zh-TW" altLang="en-US" dirty="0"/>
              <a:t>，來確認日期中間</a:t>
            </a:r>
            <a:endParaRPr lang="en-US" altLang="zh-TW" dirty="0"/>
          </a:p>
          <a:p>
            <a:r>
              <a:rPr lang="zh-TW" altLang="en-US" dirty="0"/>
              <a:t>假如有較大空窗的資料，看是有漏抓或是真的是空的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948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30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我是負責網路爬蟲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640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那接下來進入，此次中華電信大數據專題的兩個研究目標</a:t>
            </a:r>
            <a:endParaRPr lang="en-US" altLang="zh-TW" dirty="0"/>
          </a:p>
          <a:p>
            <a:pPr lvl="0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廁間的廁紙補充、更換的時間</a:t>
            </a:r>
          </a:p>
          <a:p>
            <a:pPr lvl="0"/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預估該廁所的廁紙</a:t>
            </a:r>
            <a:r>
              <a:rPr lang="zh-TW" altLang="zh-TW" dirty="0"/>
              <a:t>月</a:t>
            </a:r>
            <a:r>
              <a:rPr lang="zh-TW" altLang="en-US" dirty="0"/>
              <a:t>消耗量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這次的標的是綜合大樓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樓的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間女廁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822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一開始的構想，以</a:t>
            </a:r>
            <a:r>
              <a:rPr lang="zh-TW" altLang="zh-TW" dirty="0"/>
              <a:t>多少次</a:t>
            </a:r>
            <a:r>
              <a:rPr lang="en-US" altLang="zh-TW" dirty="0"/>
              <a:t>values</a:t>
            </a:r>
            <a:r>
              <a:rPr lang="zh-TW" altLang="zh-TW" dirty="0"/>
              <a:t>的值達</a:t>
            </a:r>
            <a:r>
              <a:rPr lang="en-US" altLang="zh-TW" dirty="0"/>
              <a:t>100</a:t>
            </a:r>
            <a:r>
              <a:rPr lang="zh-TW" altLang="zh-TW" dirty="0"/>
              <a:t>，來判定他的補充週期及消耗量，某次在資策會廁所巧遇打掃阿姨，發現一個狀況</a:t>
            </a:r>
            <a:r>
              <a:rPr lang="en-US" altLang="zh-TW" dirty="0"/>
              <a:t>:</a:t>
            </a: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56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大家可以看到打掃阿姨可能會把小卷的湊成一捲。就像下圖資料的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值從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17.2=&gt;76.6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所以無法用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values”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的方式來判斷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他的補充週期。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222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接下來我們來看以下的圖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，左圖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02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廁間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值，時間區間資料圖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再來為某一區間的放大圖，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大家可以看到，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會上下震盪，更加無法判定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，假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為上升的狀況下，是不是阿姨有補充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的隨機誤差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因為打掃阿姨，按常理來說，應該是不會短時間內一直去補充衛生紙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所以為了補足可能為隨機誤差這部份，我們組長有在做一個即時資料通知的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，讓清潔人員來使用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079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套件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pandas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diff()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函數來處理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是將數據進行某種移動後，與原數據比較得出的差異數據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為負值就判定是有人使用的，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但同樣碰到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會震盪的問題，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預想是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用人流的部分來輔助判斷，人流只要有加總上去，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又是負向時，代表有人使用。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519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人流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每天的資料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筆數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浮動太大，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或是沒有資料的狀況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兩份交集後的資料能參考的實在是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很少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420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故最後只採用以消耗量加總的方式來預估。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5497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接下來的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圖表會分別列出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目標感應器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的每月平均消耗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量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，及各個月大約幾天更換一次。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計算方式為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以年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月為單位，將各個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感應器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的差值為負值的加總後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/100 =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使用幾捲衛生紙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30/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使用幾捲衛生紙後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四捨五入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大約幾天巡補一次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統計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時間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:2019/01/01~2020/04/30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024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這張圖表的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軸為月份，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軸為用量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使用幾捲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分別代表各別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，在每個月衛生紙的使用量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267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接下來這張圖表的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軸為月份，</a:t>
            </a:r>
            <a:r>
              <a:rPr lang="en-US" altLang="zh-TW" dirty="0"/>
              <a:t>Y</a:t>
            </a:r>
            <a:r>
              <a:rPr lang="zh-TW" altLang="zh-TW" dirty="0"/>
              <a:t>軸為平均幾天換一次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分別代表各別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，在每個月約幾天需要去巡補一次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平均來看大約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天左右換一次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723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我是負責網路爬蟲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5093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最後這張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圖表為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1~12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1F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女廁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個廁間的使用量加總，以利之後的採購人員參考。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177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接下來我說明一下深度學習資料集的部份</a:t>
            </a:r>
            <a:endParaRPr lang="en-US" altLang="zh-TW" dirty="0"/>
          </a:p>
          <a:p>
            <a:r>
              <a:rPr lang="zh-TW" altLang="en-US" dirty="0"/>
              <a:t>主要是希望我們有一個模型，可以更精確地來預測未來衛生紙的使用量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837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主要是以組內負責的成員的需求重組資料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，我們希望可以在廁所的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可以找到相關性，來增加預估正確率。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故我們廁所的所有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分別擷取出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時間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”value”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後，以時間為主軸，用聯集的方式合併後成為新的資料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29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左圖為合併後的新資料集，最後以向上填補的方式處理欄位空值，</a:t>
            </a:r>
            <a:endParaRPr lang="en-US" altLang="zh-TW" dirty="0"/>
          </a:p>
          <a:p>
            <a:r>
              <a:rPr lang="zh-TW" altLang="en-US"/>
              <a:t>那這只是資料集前處理的部份，實際上的特徵欄位選取，及擷取的區段方式，就由接下來的鈺棠來為大家說明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8273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大家好，我是深度學習建模的負責人，林鈺棠，這次我們利用了深度學習的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去建立一個深層神經網路的預測模型，為的是希望，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能藉由學習過去衛生紙用量的變化，去預測未來的走勢，達到更廣泛的視野，去推測衛生紙的消耗程度。</a:t>
            </a:r>
            <a:r>
              <a:rPr lang="zh-TW" altLang="zh-TW" dirty="0">
                <a:effectLst/>
              </a:rPr>
              <a:t> 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360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那我們的目標就是預估衛生紙的剩餘量，透過</a:t>
            </a:r>
            <a:r>
              <a:rPr kumimoji="1" lang="en" altLang="zh-TW" dirty="0"/>
              <a:t>LSTM</a:t>
            </a:r>
            <a:r>
              <a:rPr kumimoji="1" lang="zh-TW" altLang="en-US" dirty="0"/>
              <a:t>去跑一個</a:t>
            </a:r>
            <a:r>
              <a:rPr kumimoji="1" lang="en" altLang="zh-TW" dirty="0" err="1"/>
              <a:t>manyt</a:t>
            </a:r>
            <a:r>
              <a:rPr kumimoji="1" lang="en" altLang="zh-TW" dirty="0"/>
              <a:t> o one</a:t>
            </a:r>
            <a:r>
              <a:rPr kumimoji="1" lang="zh-TW" altLang="en" dirty="0"/>
              <a:t>，</a:t>
            </a:r>
            <a:r>
              <a:rPr kumimoji="1" lang="zh-TW" altLang="en-US" dirty="0"/>
              <a:t>和</a:t>
            </a:r>
            <a:r>
              <a:rPr kumimoji="1" lang="en" altLang="zh-TW" dirty="0"/>
              <a:t>many to many</a:t>
            </a:r>
            <a:r>
              <a:rPr kumimoji="1" lang="zh-TW" altLang="en-US" dirty="0"/>
              <a:t>來進行預測。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6894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502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3604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908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519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2201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9154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8267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4588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34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4085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3021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353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我負責的部分是資料視覺化</a:t>
            </a:r>
            <a:endParaRPr lang="en-US" altLang="zh-TW" dirty="0"/>
          </a:p>
          <a:p>
            <a:r>
              <a:rPr lang="zh-TW" altLang="en-US" dirty="0"/>
              <a:t>工作目標有兩個</a:t>
            </a:r>
            <a:endParaRPr lang="en-US" altLang="zh-TW" dirty="0"/>
          </a:p>
          <a:p>
            <a:r>
              <a:rPr lang="en-US" altLang="zh-TW" dirty="0"/>
              <a:t>1)</a:t>
            </a:r>
            <a:r>
              <a:rPr lang="zh-TW" altLang="en-US" dirty="0"/>
              <a:t>串接爬蟲程式，完成即時資料的視覺化</a:t>
            </a:r>
            <a:endParaRPr lang="en-US" altLang="zh-TW" dirty="0"/>
          </a:p>
          <a:p>
            <a:r>
              <a:rPr lang="en-US" altLang="zh-TW" dirty="0"/>
              <a:t>2)</a:t>
            </a:r>
            <a:r>
              <a:rPr lang="zh-TW" altLang="en-US" dirty="0"/>
              <a:t>將組員清理完成的數據做動態的呈現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774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這是爬蟲程式抓回來的即時資料</a:t>
            </a:r>
            <a:endParaRPr lang="en-US" altLang="zh-TW" dirty="0"/>
          </a:p>
          <a:p>
            <a:r>
              <a:rPr lang="zh-TW" altLang="en-US" dirty="0"/>
              <a:t>資料單位為各個感應器，</a:t>
            </a:r>
            <a:endParaRPr lang="en-US" altLang="zh-TW" dirty="0"/>
          </a:p>
          <a:p>
            <a:r>
              <a:rPr lang="zh-TW" altLang="en-US" dirty="0"/>
              <a:t>若直接輸出會難以直接理解。我們的處理方式是用</a:t>
            </a:r>
            <a:r>
              <a:rPr lang="en-US" altLang="zh-TW" dirty="0"/>
              <a:t>pandas</a:t>
            </a:r>
            <a:r>
              <a:rPr lang="zh-TW" altLang="en-US" dirty="0"/>
              <a:t>的</a:t>
            </a:r>
            <a:r>
              <a:rPr lang="en-US" altLang="zh-TW" dirty="0" err="1"/>
              <a:t>str.contains</a:t>
            </a:r>
            <a:r>
              <a:rPr lang="zh-TW" altLang="en-US" dirty="0"/>
              <a:t>函式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”</a:t>
            </a:r>
            <a:r>
              <a:rPr lang="zh-TW" altLang="en-US" dirty="0"/>
              <a:t>樓層</a:t>
            </a:r>
            <a:r>
              <a:rPr lang="en-US" altLang="zh-TW" dirty="0"/>
              <a:t>“</a:t>
            </a:r>
            <a:r>
              <a:rPr lang="zh-TW" altLang="en-US" dirty="0"/>
              <a:t>，</a:t>
            </a:r>
            <a:r>
              <a:rPr lang="en-US" altLang="zh-TW" dirty="0"/>
              <a:t>”</a:t>
            </a:r>
            <a:r>
              <a:rPr lang="zh-TW" altLang="en-US" dirty="0"/>
              <a:t>性別</a:t>
            </a:r>
            <a:r>
              <a:rPr lang="en-US" altLang="zh-TW" dirty="0"/>
              <a:t>“</a:t>
            </a:r>
            <a:r>
              <a:rPr lang="zh-TW" altLang="en-US" dirty="0"/>
              <a:t>分別擷取出來。並取個廁間的平均最為最終顯示。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再新設定一欄廁間與我們處理過後的資料合併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8575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97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4286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歷史資料因為已經有資料清洗的組員幫忙整理過了，所以我們有現成的可用資料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這部分的課題是想做出互動式的圖表，能就廠商之需求即時挑選想要比較的廁間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處理的思路是循序漸進，先測試圖表能在</a:t>
            </a:r>
            <a:r>
              <a:rPr lang="en-US" altLang="zh-TW" dirty="0"/>
              <a:t>dash board</a:t>
            </a:r>
            <a:r>
              <a:rPr lang="zh-TW" altLang="en-US" dirty="0"/>
              <a:t>上完整呈現後，在後迴圈將各廁間拆開並用</a:t>
            </a:r>
            <a:r>
              <a:rPr lang="en-US" altLang="zh-TW" dirty="0"/>
              <a:t>dropdown</a:t>
            </a:r>
            <a:r>
              <a:rPr lang="zh-TW" altLang="en-US" dirty="0"/>
              <a:t>選擇器將其拆開，最終達到動態顯示的目標。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0641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7920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大家好，我是負責本組叢集環境架設的負責人張梃煒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7129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在大數據分析的前提，皆是有個大數據分析平台，因此我們為這次的專題架設一</a:t>
            </a:r>
            <a:r>
              <a:rPr kumimoji="1" lang="en-US" altLang="zh-CN" dirty="0"/>
              <a:t>Hadoop</a:t>
            </a:r>
            <a:r>
              <a:rPr kumimoji="1" lang="zh-CN" altLang="en-US" dirty="0"/>
              <a:t>叢集網路，其中的底層系統為</a:t>
            </a:r>
            <a:r>
              <a:rPr kumimoji="1" lang="en-US" altLang="zh-CN" dirty="0"/>
              <a:t>Ubuntu 1.8</a:t>
            </a:r>
            <a:r>
              <a:rPr kumimoji="1" lang="zh-CN" altLang="en-US" dirty="0"/>
              <a:t>長期支援版</a:t>
            </a:r>
            <a:endParaRPr kumimoji="1"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979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此環境，是由</a:t>
            </a:r>
            <a:r>
              <a:rPr kumimoji="1" lang="en-US" altLang="zh-TW" dirty="0"/>
              <a:t>5</a:t>
            </a:r>
            <a:r>
              <a:rPr kumimoji="1" lang="zh-CN" altLang="en-US" dirty="0"/>
              <a:t>台</a:t>
            </a:r>
            <a:r>
              <a:rPr kumimoji="1" lang="zh-TW" altLang="en-US" dirty="0"/>
              <a:t>皆為</a:t>
            </a:r>
            <a:r>
              <a:rPr kumimoji="1" lang="en-US" altLang="zh-TW" dirty="0"/>
              <a:t>6</a:t>
            </a:r>
            <a:r>
              <a:rPr kumimoji="1" lang="zh-CN" altLang="en-US" dirty="0"/>
              <a:t>核</a:t>
            </a:r>
            <a:r>
              <a:rPr kumimoji="1" lang="en-US" altLang="zh-CN" dirty="0"/>
              <a:t>12</a:t>
            </a:r>
            <a:r>
              <a:rPr kumimoji="1" lang="zh-CN" altLang="en-US" dirty="0"/>
              <a:t>序，</a:t>
            </a:r>
            <a:r>
              <a:rPr kumimoji="1" lang="en-US" altLang="zh-CN" dirty="0"/>
              <a:t>64</a:t>
            </a:r>
            <a:r>
              <a:rPr kumimoji="1" lang="zh-CN" altLang="en-US" dirty="0"/>
              <a:t>Ｇ記憶體的</a:t>
            </a:r>
            <a:r>
              <a:rPr kumimoji="1" lang="zh-TW" altLang="en-US" dirty="0"/>
              <a:t>實體電腦所架設</a:t>
            </a:r>
            <a:r>
              <a:rPr kumimoji="1" lang="zh-CN" altLang="en-US" dirty="0"/>
              <a:t>，所以實體共有</a:t>
            </a:r>
            <a:r>
              <a:rPr kumimoji="1" lang="en-US" altLang="zh-CN" dirty="0"/>
              <a:t>30</a:t>
            </a:r>
            <a:r>
              <a:rPr kumimoji="1" lang="zh-CN" altLang="en-US" dirty="0"/>
              <a:t>核</a:t>
            </a:r>
            <a:r>
              <a:rPr kumimoji="1" lang="en-US" altLang="zh-CN" dirty="0"/>
              <a:t>320</a:t>
            </a:r>
            <a:r>
              <a:rPr kumimoji="1" lang="zh-TW" altLang="en-US" dirty="0"/>
              <a:t>Ｇ的硬體設備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然後每台電腦各啟動</a:t>
            </a:r>
            <a:r>
              <a:rPr kumimoji="1" lang="en-US" altLang="zh-TW" dirty="0"/>
              <a:t>2</a:t>
            </a:r>
            <a:r>
              <a:rPr kumimoji="1" lang="zh-TW" altLang="en-US" dirty="0"/>
              <a:t>台虛擬機所架設的叢集網路。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所以虛擬層的效能為：</a:t>
            </a:r>
            <a:r>
              <a:rPr kumimoji="1" lang="en-US" altLang="zh-TW" dirty="0"/>
              <a:t>2</a:t>
            </a:r>
            <a:r>
              <a:rPr kumimoji="1" lang="zh-TW" altLang="en-US" dirty="0"/>
              <a:t>核  </a:t>
            </a:r>
            <a:r>
              <a:rPr kumimoji="1" lang="en-US" altLang="zh-TW" dirty="0"/>
              <a:t>16</a:t>
            </a:r>
            <a:r>
              <a:rPr kumimoji="1" lang="en" altLang="zh-TW" dirty="0"/>
              <a:t>G</a:t>
            </a:r>
            <a:r>
              <a:rPr kumimoji="1" lang="zh-TW" altLang="en-US" dirty="0"/>
              <a:t>記憶體（每台），</a:t>
            </a:r>
            <a:r>
              <a:rPr kumimoji="1" lang="en-US" altLang="zh-TW" dirty="0"/>
              <a:t>20</a:t>
            </a:r>
            <a:r>
              <a:rPr kumimoji="1" lang="zh-CN" altLang="en-US" dirty="0"/>
              <a:t>核，</a:t>
            </a:r>
            <a:r>
              <a:rPr kumimoji="1" lang="en-US" altLang="zh-CN" dirty="0"/>
              <a:t>160G</a:t>
            </a:r>
            <a:r>
              <a:rPr kumimoji="1" lang="zh-CN" altLang="en-US" dirty="0"/>
              <a:t>記憶體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在這</a:t>
            </a:r>
            <a:r>
              <a:rPr kumimoji="1" lang="en-US" altLang="zh-CN" dirty="0"/>
              <a:t>10</a:t>
            </a:r>
            <a:r>
              <a:rPr kumimoji="1" lang="zh-CN" altLang="en-US" dirty="0"/>
              <a:t>台虛擬機中，設置一台為</a:t>
            </a:r>
            <a:r>
              <a:rPr kumimoji="1" lang="en-US" altLang="zh-CN" dirty="0" err="1"/>
              <a:t>NameNode</a:t>
            </a:r>
            <a:r>
              <a:rPr kumimoji="1" lang="zh-CN" altLang="en-US" dirty="0"/>
              <a:t>，此節點用於管理整個叢集的</a:t>
            </a:r>
            <a:r>
              <a:rPr kumimoji="1" lang="en-US" altLang="zh-CN" dirty="0" err="1"/>
              <a:t>MataData</a:t>
            </a:r>
            <a:r>
              <a:rPr kumimoji="1" lang="zh-CN" altLang="en-US" dirty="0"/>
              <a:t>，是所有叢集中的程式執行時皆會訪問的重要節點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969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設置一台為</a:t>
            </a:r>
            <a:r>
              <a:rPr kumimoji="1" lang="en-US" altLang="zh-CN" dirty="0"/>
              <a:t>Resource manager</a:t>
            </a:r>
            <a:r>
              <a:rPr kumimoji="1" lang="zh-CN" altLang="en-US" dirty="0"/>
              <a:t>，此節點用於管理整個叢集的資源分配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4122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設置一台為</a:t>
            </a:r>
            <a:r>
              <a:rPr kumimoji="1" lang="en-US" altLang="zh-CN" dirty="0"/>
              <a:t>History Server</a:t>
            </a:r>
            <a:r>
              <a:rPr kumimoji="1" lang="zh-CN" altLang="en-US" dirty="0"/>
              <a:t>，此節點用於記錄叢集中的動作</a:t>
            </a:r>
            <a:r>
              <a:rPr kumimoji="1" lang="en-US" altLang="zh-CN" dirty="0"/>
              <a:t>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而剩下的</a:t>
            </a:r>
            <a:r>
              <a:rPr kumimoji="1" lang="en-US" altLang="zh-CN" dirty="0"/>
              <a:t>7</a:t>
            </a:r>
            <a:r>
              <a:rPr kumimoji="1" lang="zh-CN" altLang="en-US" dirty="0"/>
              <a:t>台皆為工作機，用以執行叢集工作的程式</a:t>
            </a:r>
            <a:endParaRPr kumimoji="1"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5873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基本的叢集架設完並能順利運行後，我們必須為此叢集進行加強，因原本的基本叢集並無備源功能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即是說，只要重要的節點，也就是</a:t>
            </a:r>
            <a:r>
              <a:rPr kumimoji="1" lang="en-US" altLang="zh-TW" dirty="0"/>
              <a:t>Name Node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Resource Manager</a:t>
            </a:r>
            <a:r>
              <a:rPr kumimoji="1" lang="zh-TW" altLang="en-US" dirty="0"/>
              <a:t> 發生問題，整個叢集環境變會崩潰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4582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所以我們來說說高可用性叢集網路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2991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這張是我們建立簡單的高可用性叢集網路的配置圖，比原本的叢集要多了</a:t>
            </a:r>
            <a:r>
              <a:rPr kumimoji="1" lang="en-US" altLang="zh-CN" dirty="0"/>
              <a:t>8</a:t>
            </a:r>
            <a:r>
              <a:rPr kumimoji="1" lang="zh-CN" altLang="en-US" dirty="0"/>
              <a:t>顆節點，分別為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新增備用的</a:t>
            </a:r>
            <a:r>
              <a:rPr kumimoji="1" lang="en-US" altLang="zh-CN" dirty="0"/>
              <a:t>Name Node</a:t>
            </a:r>
            <a:r>
              <a:rPr kumimoji="1" lang="zh-TW" altLang="en-US" dirty="0"/>
              <a:t> </a:t>
            </a:r>
            <a:r>
              <a:rPr kumimoji="1" lang="zh-CN" altLang="en-US" dirty="0"/>
              <a:t>及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Resource Manager</a:t>
            </a:r>
            <a:r>
              <a:rPr kumimoji="1" lang="zh-TW" altLang="en-US" dirty="0"/>
              <a:t> 各一個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71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9980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Zookeeper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4700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新增備用的</a:t>
            </a:r>
            <a:r>
              <a:rPr kumimoji="1" lang="en-US" altLang="zh-CN" dirty="0"/>
              <a:t>Name Node</a:t>
            </a:r>
            <a:r>
              <a:rPr kumimoji="1" lang="zh-TW" altLang="en-US" dirty="0"/>
              <a:t> </a:t>
            </a:r>
            <a:r>
              <a:rPr kumimoji="1" lang="zh-CN" altLang="en-US" dirty="0"/>
              <a:t>及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Resource Manager</a:t>
            </a:r>
            <a:r>
              <a:rPr kumimoji="1" lang="zh-TW" altLang="en-US" dirty="0"/>
              <a:t> 各一個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024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Spark Server </a:t>
            </a:r>
            <a:r>
              <a:rPr kumimoji="1" lang="zh-CN" altLang="en-US" dirty="0"/>
              <a:t>一個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330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三個</a:t>
            </a:r>
            <a:r>
              <a:rPr kumimoji="1" lang="en-US" altLang="zh-CN" dirty="0"/>
              <a:t>Journal 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1351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另外</a:t>
            </a:r>
            <a:r>
              <a:rPr kumimoji="1" lang="en-US" altLang="zh-CN" dirty="0"/>
              <a:t>worker</a:t>
            </a:r>
            <a:r>
              <a:rPr kumimoji="1" lang="zh-CN" altLang="en-US" dirty="0"/>
              <a:t>機設置為</a:t>
            </a:r>
            <a:r>
              <a:rPr kumimoji="1" lang="en-US" altLang="zh-CN" dirty="0"/>
              <a:t>8</a:t>
            </a:r>
            <a:r>
              <a:rPr kumimoji="1" lang="zh-CN" altLang="en-US" dirty="0"/>
              <a:t>台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在這樣的配置中</a:t>
            </a:r>
            <a:endParaRPr kumimoji="1"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7355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一個</a:t>
            </a:r>
            <a:r>
              <a:rPr kumimoji="1" lang="en-US" altLang="zh-CN" dirty="0"/>
              <a:t>Zookeeper</a:t>
            </a:r>
            <a:r>
              <a:rPr kumimoji="1" lang="zh-CN" altLang="en-US" dirty="0"/>
              <a:t>節點，此節點用以監測</a:t>
            </a:r>
            <a:r>
              <a:rPr kumimoji="1" lang="en-US" altLang="zh-CN" dirty="0"/>
              <a:t>Active </a:t>
            </a:r>
            <a:r>
              <a:rPr kumimoji="1" lang="zh-CN" altLang="en-US" dirty="0"/>
              <a:t>中的重要節點的狀況，若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中的</a:t>
            </a:r>
            <a:r>
              <a:rPr kumimoji="1" lang="zh-TW" altLang="en-US" dirty="0"/>
              <a:t>重要節點</a:t>
            </a:r>
            <a:r>
              <a:rPr kumimoji="1" lang="zh-CN" altLang="en-US" dirty="0"/>
              <a:t>有故障情形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0040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知道了新增的這些節點，再來簡單的說說高可用性叢集網路是如何進行故障轉移</a:t>
            </a:r>
            <a:endParaRPr kumimoji="1"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122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有了</a:t>
            </a:r>
            <a:r>
              <a:rPr kumimoji="1" lang="en-US" altLang="zh-CN" dirty="0"/>
              <a:t>Zookeeper</a:t>
            </a:r>
            <a:r>
              <a:rPr kumimoji="1" lang="zh-CN" altLang="en-US" dirty="0"/>
              <a:t>之後，他會監測整個叢集網路運行中的重要節點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3575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若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中的</a:t>
            </a:r>
            <a:r>
              <a:rPr kumimoji="1" lang="zh-TW" altLang="en-US" dirty="0"/>
              <a:t>重要節點</a:t>
            </a:r>
            <a:r>
              <a:rPr kumimoji="1" lang="zh-CN" altLang="en-US" dirty="0"/>
              <a:t>有故障情形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2213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則會以</a:t>
            </a:r>
            <a:r>
              <a:rPr kumimoji="1" lang="en-US" altLang="zh-CN" dirty="0"/>
              <a:t>Journal Node</a:t>
            </a:r>
            <a:r>
              <a:rPr kumimoji="1" lang="zh-CN" altLang="en-US" dirty="0"/>
              <a:t>執行演算法後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&gt;&gt;&gt;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07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894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將工作程序轉移至</a:t>
            </a:r>
            <a:r>
              <a:rPr kumimoji="1" lang="en-US" altLang="zh-CN" dirty="0"/>
              <a:t>Standby</a:t>
            </a:r>
            <a:r>
              <a:rPr kumimoji="1" lang="zh-CN" altLang="en-US" dirty="0"/>
              <a:t>節點，讓此叢集不會因其一重要節點故障而崩潰，這就是簡單的故障轉移</a:t>
            </a:r>
            <a:endParaRPr kumimoji="1"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2798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這樣的高可用性叢集網路，雖比基本的叢集網路要多使用的</a:t>
            </a:r>
            <a:r>
              <a:rPr kumimoji="1" lang="en-US" altLang="zh-CN" dirty="0"/>
              <a:t>18%</a:t>
            </a:r>
            <a:r>
              <a:rPr kumimoji="1" lang="zh-CN" altLang="en-US" dirty="0"/>
              <a:t>的硬體資源，但提供了良好的安全性能及進行分析時的效率，個人認為是很值得的交換，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另外若實體機的數量擴增或針對性的進行叢集參數的調整，也能減少每台電腦的負荷，藉此讓實體資源消耗比降低，又能提升效率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那以上是本組叢集環境的介紹</a:t>
            </a:r>
            <a:endParaRPr kumimoji="1"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0958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大家好，我是負責本組叢集環境架設的負責人張梃煒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8253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72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1849-3424-4F8E-8CE8-3A5540D51A4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6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B4595-EFD7-4701-A40C-05715906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7B691C-B0F3-4513-B30A-C6A841550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D8CE07-075E-4777-BE75-7F30FB239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382549-D7C5-41BA-BF42-910F30D3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651220-9337-46EE-B349-B2D89FE7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24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9DD60-41F9-448E-9539-62FB054E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A38FB7-936B-4FF8-8B3D-BA87AC449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290955-CB88-4BD5-BA3C-224AD00A7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83D235-6522-407B-AEB6-C63629A6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C387CC-F945-490A-9AE6-C71FE3B9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88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772C918-967F-498C-A57B-6EA561536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D02045-6B8A-4B53-9902-DD93D1924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92276C-5E32-41DD-BE06-68877C94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E40AE6-D235-43BC-8E35-D9815A39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D0D80D-B4CF-4C3F-AEAA-58B43ACD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72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516EC8-C45E-49ED-9049-7E8002DD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0C7D5B-AA0F-45B5-BB9F-C41507ED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7E9767-6AB5-4ED8-AD9B-C9AF93605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B208F4-3E1B-46BF-9EB4-0A4960D0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CEDFD0-572D-4BB0-877F-BC78CB7B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5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65DB30-2140-4CF6-871E-C911720E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D2E5CB-8141-4EC0-A8BB-D0EDF7A4B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A474B0-6640-4F7A-8E04-63A6662A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A199B4-5A43-4CD3-A71F-C812AEAB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311FBC-F151-4FCB-A707-492B8E10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42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30295D-54DF-4DC2-A858-80A16971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EC5C99-2F3E-4C4F-8F16-E9E1309C5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620A7C-E66D-4452-A85F-871AB2DA7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2711D5-5957-4A03-BCF9-CF72C4FA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3EA93E-7058-42BE-9D3C-39E849F3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0C73AD-47EB-4D1C-B3FD-F07F2BC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50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A4777-2CAF-417A-AE7C-5A08CCCC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AE642B-F54D-4BC9-B4E1-A38F4090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BFF403-16A1-476D-92B0-563361B93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91F0CBE-C5AB-4623-B520-7AC41BB25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37C686-8CBC-48E5-93D7-5A211FF3C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4CCF85-656F-4424-A3D7-AE27D422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A5D717E-5FF9-4DB8-A800-704A625D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A08EC02-EFD7-4016-84C0-820DC086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39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1043C-DB7C-4B2C-BD1E-AE0A4E1A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317B16-9D00-4C54-B61C-470E3274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7A7A52-A7A5-4C27-9DD4-CABA8CBB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464886-B634-4383-BE35-D52236DA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03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D7F8F5-2B25-40C0-B60B-EBFCB317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893E59-F74B-4E07-B343-CE3096CF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E8F642-6DA9-41B2-BF4E-42064715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79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74ED1-FE25-4ABF-A0DE-59980C60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6F095F-7BBB-4DA1-8FFB-A02154806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C229D5-78FB-4A03-A31D-2E089516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B23360-6F3B-4E29-8E5E-68E48949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FDF970-678E-4287-81E6-4EDB69E71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BF2585-DE34-40FE-8FA0-05FE855E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1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DE504-4BC8-4AA7-9461-A5EFA4E0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7F9AFA8-DC95-4B63-86CE-ECBED7133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4C90F6-F166-43E4-A94A-7275420C6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5FB65B-0DF9-4075-903F-02325D14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B663FC-80AC-4BC3-B91C-6BBD3E0F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097D07-A4F4-4B9D-820B-603CE11B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69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3536CCE-6C98-4AE1-87AA-1314EF03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A12D7E-CC77-4ECD-AE07-51AC3AAF2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86F349-5FED-413A-92B3-B93F098E2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6A50A-8F9F-45CF-BEDE-1130442C9196}" type="datetimeFigureOut">
              <a:rPr lang="zh-TW" altLang="en-US" smtClean="0"/>
              <a:t>2020/5/20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0CCD97-A758-46E3-A5A3-05ECB2971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D6D29C-1288-48A5-B279-6C21365F7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C5A25-DEE0-4552-872C-947BC8D3D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90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2.png"/><Relationship Id="rId21" Type="http://schemas.openxmlformats.org/officeDocument/2006/relationships/image" Target="../media/image57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51.png"/><Relationship Id="rId10" Type="http://schemas.openxmlformats.org/officeDocument/2006/relationships/image" Target="../media/image39.png"/><Relationship Id="rId19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8.png"/><Relationship Id="rId5" Type="http://schemas.openxmlformats.org/officeDocument/2006/relationships/image" Target="../media/image33.png"/><Relationship Id="rId10" Type="http://schemas.openxmlformats.org/officeDocument/2006/relationships/image" Target="../media/image54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4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7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16.png"/><Relationship Id="rId9" Type="http://schemas.openxmlformats.org/officeDocument/2006/relationships/image" Target="../media/image64.png"/><Relationship Id="rId1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1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26.png"/><Relationship Id="rId10" Type="http://schemas.openxmlformats.org/officeDocument/2006/relationships/image" Target="../media/image67.png"/><Relationship Id="rId4" Type="http://schemas.openxmlformats.org/officeDocument/2006/relationships/image" Target="../media/image16.png"/><Relationship Id="rId9" Type="http://schemas.openxmlformats.org/officeDocument/2006/relationships/image" Target="../media/image63.pn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4.png"/><Relationship Id="rId3" Type="http://schemas.openxmlformats.org/officeDocument/2006/relationships/image" Target="../media/image16.png"/><Relationship Id="rId7" Type="http://schemas.openxmlformats.org/officeDocument/2006/relationships/image" Target="../media/image71.png"/><Relationship Id="rId12" Type="http://schemas.openxmlformats.org/officeDocument/2006/relationships/image" Target="../media/image7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5.png"/><Relationship Id="rId5" Type="http://schemas.openxmlformats.org/officeDocument/2006/relationships/image" Target="../media/image69.png"/><Relationship Id="rId10" Type="http://schemas.openxmlformats.org/officeDocument/2006/relationships/image" Target="../media/image28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7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75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12" Type="http://schemas.openxmlformats.org/officeDocument/2006/relationships/image" Target="../media/image10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0" Type="http://schemas.openxmlformats.org/officeDocument/2006/relationships/image" Target="../media/image101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6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75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5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84.png"/><Relationship Id="rId5" Type="http://schemas.openxmlformats.org/officeDocument/2006/relationships/image" Target="../media/image34.png"/><Relationship Id="rId10" Type="http://schemas.openxmlformats.org/officeDocument/2006/relationships/image" Target="../media/image55.png"/><Relationship Id="rId4" Type="http://schemas.openxmlformats.org/officeDocument/2006/relationships/image" Target="../media/image114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75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5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5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9.png"/><Relationship Id="rId5" Type="http://schemas.openxmlformats.org/officeDocument/2006/relationships/image" Target="../media/image120.png"/><Relationship Id="rId10" Type="http://schemas.openxmlformats.org/officeDocument/2006/relationships/image" Target="../media/image128.png"/><Relationship Id="rId4" Type="http://schemas.openxmlformats.org/officeDocument/2006/relationships/image" Target="../media/image119.png"/><Relationship Id="rId9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42.png"/><Relationship Id="rId4" Type="http://schemas.openxmlformats.org/officeDocument/2006/relationships/image" Target="../media/image135.png"/><Relationship Id="rId9" Type="http://schemas.openxmlformats.org/officeDocument/2006/relationships/image" Target="../media/image1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5.png"/><Relationship Id="rId5" Type="http://schemas.openxmlformats.org/officeDocument/2006/relationships/image" Target="../media/image147.png"/><Relationship Id="rId10" Type="http://schemas.openxmlformats.org/officeDocument/2006/relationships/image" Target="../media/image154.png"/><Relationship Id="rId4" Type="http://schemas.openxmlformats.org/officeDocument/2006/relationships/image" Target="../media/image135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tmp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79.png"/><Relationship Id="rId3" Type="http://schemas.openxmlformats.org/officeDocument/2006/relationships/image" Target="../media/image166.png"/><Relationship Id="rId7" Type="http://schemas.openxmlformats.org/officeDocument/2006/relationships/image" Target="../media/image138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7.png"/><Relationship Id="rId5" Type="http://schemas.openxmlformats.org/officeDocument/2006/relationships/image" Target="../media/image173.png"/><Relationship Id="rId10" Type="http://schemas.openxmlformats.org/officeDocument/2006/relationships/image" Target="../media/image176.png"/><Relationship Id="rId4" Type="http://schemas.openxmlformats.org/officeDocument/2006/relationships/image" Target="../media/image172.png"/><Relationship Id="rId9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0.png"/><Relationship Id="rId4" Type="http://schemas.openxmlformats.org/officeDocument/2006/relationships/image" Target="../media/image1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E106F56-B876-4FE9-8969-3A92750E9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68" y="2745697"/>
            <a:ext cx="3724664" cy="6400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6F458B1-5FF0-4A38-9D04-EF5904A8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11" y="3729067"/>
            <a:ext cx="3828296" cy="6979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543F59-FB09-40B1-BD0D-F42F06492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84" y="3398858"/>
            <a:ext cx="344425" cy="3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6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C3835E17-C551-4CB1-8949-9BA02A129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" y="360000"/>
            <a:ext cx="12445008" cy="65074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931DF0E-BF87-F340-985E-F087C950DA15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338673820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99EA9021-DCC2-4963-B616-9E7CF9CE5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360000"/>
            <a:ext cx="12042673" cy="65196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8F1A398-1B34-BB41-BDCA-9C5A82C6C29D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6808414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>
            <a:extLst>
              <a:ext uri="{FF2B5EF4-FFF2-40B4-BE49-F238E27FC236}">
                <a16:creationId xmlns:a16="http://schemas.microsoft.com/office/drawing/2014/main" id="{C2CD19AD-BD49-48C0-B193-7CACA3D16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360000"/>
            <a:ext cx="12042673" cy="65074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41DADDE-0C73-9440-923C-12E8C2B4530C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2600988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4516079" y="3554059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過去與即時</a:t>
            </a:r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資料獲取</a:t>
            </a:r>
          </a:p>
        </p:txBody>
      </p:sp>
    </p:spTree>
    <p:extLst>
      <p:ext uri="{BB962C8B-B14F-4D97-AF65-F5344CB8AC3E}">
        <p14:creationId xmlns:p14="http://schemas.microsoft.com/office/powerpoint/2010/main" val="30631770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BEB73858-3666-4827-A297-5B0082650411}"/>
              </a:ext>
            </a:extLst>
          </p:cNvPr>
          <p:cNvGrpSpPr/>
          <p:nvPr/>
        </p:nvGrpSpPr>
        <p:grpSpPr>
          <a:xfrm>
            <a:off x="7072126" y="3098761"/>
            <a:ext cx="2151892" cy="1697425"/>
            <a:chOff x="7072126" y="3098761"/>
            <a:chExt cx="2151892" cy="16974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51374E-EB35-40B2-9BAB-38A7BFBF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126" y="3098761"/>
              <a:ext cx="2151892" cy="1301499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2E0AC7C-FBE1-4EA6-A7FF-A1C965EA5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35" y="4552346"/>
              <a:ext cx="1490475" cy="243840"/>
            </a:xfrm>
            <a:prstGeom prst="rect">
              <a:avLst/>
            </a:prstGeom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48525B8F-8DB4-4D8D-A2E1-A16B45668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85" y="2163022"/>
            <a:ext cx="1450851" cy="82601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6FB329-F765-4C3C-A7D3-854CE95E24A5}"/>
              </a:ext>
            </a:extLst>
          </p:cNvPr>
          <p:cNvGrpSpPr/>
          <p:nvPr/>
        </p:nvGrpSpPr>
        <p:grpSpPr>
          <a:xfrm>
            <a:off x="2826548" y="2989032"/>
            <a:ext cx="1481331" cy="1807154"/>
            <a:chOff x="2826548" y="2989032"/>
            <a:chExt cx="1481331" cy="1807154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C9530E-68C4-4777-A749-80D849895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69370" y="4552346"/>
              <a:ext cx="795688" cy="24384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884F3B4-45A4-4ECD-8738-24845210D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548" y="2989032"/>
              <a:ext cx="1481331" cy="1520955"/>
            </a:xfrm>
            <a:prstGeom prst="rect">
              <a:avLst/>
            </a:prstGeom>
          </p:spPr>
        </p:pic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F82E7613-457F-4059-8C49-DFA84EA0FB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17" y="662057"/>
            <a:ext cx="3480823" cy="263042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E1059B3-17A5-402F-B707-F8F353D168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84" y="2163022"/>
            <a:ext cx="1450851" cy="82601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E9F2C46-FC0C-43ED-8D8A-A7B485A228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35" y="3429000"/>
            <a:ext cx="1310643" cy="70104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91EBD79-C81E-4227-87B5-24BCEC45AD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92" y="650699"/>
            <a:ext cx="3483871" cy="263042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A15FE22-250D-44E6-BD7C-5B8A3D865A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81128"/>
            <a:ext cx="823722" cy="103512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F27D4EE-BCF6-9A4F-91B7-AF86CE2F05A7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789585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25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2.59259E-6 L 0.08438 2.59259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13 0.00277 L -0.11497 4.81481E-6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2DAB5FBA-4240-40F8-B005-B515D50BD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26" y="3098761"/>
            <a:ext cx="2151892" cy="13014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3E86A07-0590-4DE3-BD89-0C0B45C4AEF8}"/>
              </a:ext>
            </a:extLst>
          </p:cNvPr>
          <p:cNvSpPr/>
          <p:nvPr/>
        </p:nvSpPr>
        <p:spPr>
          <a:xfrm>
            <a:off x="7004115" y="4400260"/>
            <a:ext cx="2479250" cy="256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6FB329-F765-4C3C-A7D3-854CE95E24A5}"/>
              </a:ext>
            </a:extLst>
          </p:cNvPr>
          <p:cNvGrpSpPr/>
          <p:nvPr/>
        </p:nvGrpSpPr>
        <p:grpSpPr>
          <a:xfrm>
            <a:off x="2826548" y="2989032"/>
            <a:ext cx="1481331" cy="1807154"/>
            <a:chOff x="2826548" y="2989032"/>
            <a:chExt cx="1481331" cy="1807154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C9530E-68C4-4777-A749-80D849895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69370" y="4552346"/>
              <a:ext cx="795688" cy="24384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884F3B4-45A4-4ECD-8738-24845210D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548" y="2989032"/>
              <a:ext cx="1481331" cy="1520955"/>
            </a:xfrm>
            <a:prstGeom prst="rect">
              <a:avLst/>
            </a:prstGeom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F68B76AF-4A96-4E38-916F-CCAB4B95A7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5" y="3281128"/>
            <a:ext cx="823722" cy="103512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0F5C0F4-51E4-4AE6-A5D3-FBED2A673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35" y="4552346"/>
            <a:ext cx="1490475" cy="24384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73F7CB-48F7-4E44-A97B-66EDEE8515B6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33875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8.33333E-7 -0.04676 " pathEditMode="relative" rAng="0" ptsTypes="AA">
                                      <p:cBhvr>
                                        <p:cTn id="6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"/>
                            </p:stCondLst>
                            <p:childTnLst>
                              <p:par>
                                <p:cTn id="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6ED82A8-6290-4BC2-8EEA-17CA7730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0146" y="4765197"/>
            <a:ext cx="1176530" cy="127101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094D7AA-003D-484A-829C-6124A7D56AD5}"/>
              </a:ext>
            </a:extLst>
          </p:cNvPr>
          <p:cNvSpPr/>
          <p:nvPr/>
        </p:nvSpPr>
        <p:spPr>
          <a:xfrm>
            <a:off x="5975627" y="4659613"/>
            <a:ext cx="4694548" cy="3334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6FB329-F765-4C3C-A7D3-854CE95E24A5}"/>
              </a:ext>
            </a:extLst>
          </p:cNvPr>
          <p:cNvGrpSpPr/>
          <p:nvPr/>
        </p:nvGrpSpPr>
        <p:grpSpPr>
          <a:xfrm>
            <a:off x="2826548" y="2989032"/>
            <a:ext cx="1481331" cy="1807154"/>
            <a:chOff x="2826548" y="2989032"/>
            <a:chExt cx="1481331" cy="1807154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C9530E-68C4-4777-A749-80D849895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69370" y="4552346"/>
              <a:ext cx="795688" cy="24384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884F3B4-45A4-4ECD-8738-24845210D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548" y="2989032"/>
              <a:ext cx="1481331" cy="1520955"/>
            </a:xfrm>
            <a:prstGeom prst="rect">
              <a:avLst/>
            </a:prstGeom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F68B76AF-4A96-4E38-916F-CCAB4B95A7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5" y="3281128"/>
            <a:ext cx="823722" cy="10351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B4B341-0129-4069-8897-57941A87E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87" y="3951889"/>
            <a:ext cx="685801" cy="6004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18EB9E-617F-4CF8-A13B-1313175A87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89" y="4369266"/>
            <a:ext cx="1716027" cy="3657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8D35CE2-F237-8F47-AD8E-C586C8EF28E3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3585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0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64 -0.00949 L 4.375E-6 -0.1969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-93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3.7037E-6 L -2.08333E-6 0.2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800000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19699 L -0.12253 -0.00532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958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19838 L -2.70833E-6 -4.44444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BEB73858-3666-4827-A297-5B0082650411}"/>
              </a:ext>
            </a:extLst>
          </p:cNvPr>
          <p:cNvGrpSpPr/>
          <p:nvPr/>
        </p:nvGrpSpPr>
        <p:grpSpPr>
          <a:xfrm>
            <a:off x="7072126" y="3098761"/>
            <a:ext cx="2151892" cy="1697425"/>
            <a:chOff x="7072126" y="3098761"/>
            <a:chExt cx="2151892" cy="16974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51374E-EB35-40B2-9BAB-38A7BFBF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126" y="3098761"/>
              <a:ext cx="2151892" cy="1301499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2E0AC7C-FBE1-4EA6-A7FF-A1C965EA5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35" y="4552346"/>
              <a:ext cx="1490475" cy="24384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26FB329-F765-4C3C-A7D3-854CE95E24A5}"/>
              </a:ext>
            </a:extLst>
          </p:cNvPr>
          <p:cNvGrpSpPr/>
          <p:nvPr/>
        </p:nvGrpSpPr>
        <p:grpSpPr>
          <a:xfrm>
            <a:off x="2826548" y="2989032"/>
            <a:ext cx="1481331" cy="1807154"/>
            <a:chOff x="2826548" y="2989032"/>
            <a:chExt cx="1481331" cy="1807154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7C9530E-68C4-4777-A749-80D849895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69370" y="4552346"/>
              <a:ext cx="795688" cy="24384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884F3B4-45A4-4ECD-8738-24845210D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548" y="2989032"/>
              <a:ext cx="1481331" cy="1520955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4CEA8919-B0DF-454D-B6C7-6EDF270BC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35" y="3429000"/>
            <a:ext cx="1310643" cy="70104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C9181C6-317C-4D47-9546-7C71074521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81128"/>
            <a:ext cx="823722" cy="103512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0F28D99-1BEF-40CC-BEFF-64552AC7E1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59" y="1891281"/>
            <a:ext cx="8741682" cy="30754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D7108E-94E5-4709-BC3A-53D08B23F5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36" y="2881883"/>
            <a:ext cx="1072898" cy="109423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B8954C1-07CB-E946-BD74-3CA334FE84B9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935101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08438 2.59259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13 0.00277 L -0.11497 4.81481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4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4661953" y="3521279"/>
            <a:ext cx="234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</a:t>
            </a:r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筆數限制</a:t>
            </a:r>
          </a:p>
        </p:txBody>
      </p:sp>
    </p:spTree>
    <p:extLst>
      <p:ext uri="{BB962C8B-B14F-4D97-AF65-F5344CB8AC3E}">
        <p14:creationId xmlns:p14="http://schemas.microsoft.com/office/powerpoint/2010/main" val="42451209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916DA52-56C2-4825-BD2E-E417F640A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8970" y="3825700"/>
            <a:ext cx="1386843" cy="585273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909C2F85-BBAF-43BF-8500-B78D2C07BB5A}"/>
              </a:ext>
            </a:extLst>
          </p:cNvPr>
          <p:cNvGrpSpPr/>
          <p:nvPr/>
        </p:nvGrpSpPr>
        <p:grpSpPr>
          <a:xfrm>
            <a:off x="7200295" y="1395826"/>
            <a:ext cx="2325629" cy="1851480"/>
            <a:chOff x="7200295" y="1395826"/>
            <a:chExt cx="2325629" cy="1851480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787107FB-0083-4A7A-AC53-4FD68CBAB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295" y="1948855"/>
              <a:ext cx="1030226" cy="1298451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E6A33957-16F5-4698-A93D-E6B1B07D6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665" y="1395826"/>
              <a:ext cx="1667259" cy="125882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1C82E4D-923C-477A-B785-7CE175E0F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352" y="1729582"/>
              <a:ext cx="1325883" cy="5913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7C251106-B3AE-4AE3-88B4-F9E6271DD0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10" y="3768039"/>
            <a:ext cx="1356363" cy="59131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90354D-21C9-4304-A553-1BFB6FE6C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73" y="3303228"/>
            <a:ext cx="8257049" cy="32004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2511071-430F-4DA3-A397-0AE514F2A6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70687"/>
            <a:ext cx="6720854" cy="33223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1362113-1EE7-402A-9ED7-B1C81DE6B7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595381"/>
            <a:ext cx="2673101" cy="35052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3DB74E9-AE5E-4E50-A6AF-1353A3AFF2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77" y="3303228"/>
            <a:ext cx="2453645" cy="32004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41A958D-EC3E-4BED-B552-0114F4C6F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856" y="3314969"/>
            <a:ext cx="320041" cy="320041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A351738A-9058-4EB5-93AA-3885075BC44E}"/>
              </a:ext>
            </a:extLst>
          </p:cNvPr>
          <p:cNvGrpSpPr/>
          <p:nvPr/>
        </p:nvGrpSpPr>
        <p:grpSpPr>
          <a:xfrm>
            <a:off x="2193091" y="1451748"/>
            <a:ext cx="2325629" cy="1851480"/>
            <a:chOff x="2193091" y="1451748"/>
            <a:chExt cx="2325629" cy="185148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32E5A9E-563D-44DB-9001-FD0A2372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091" y="2004777"/>
              <a:ext cx="1030226" cy="1298451"/>
            </a:xfrm>
            <a:prstGeom prst="rect">
              <a:avLst/>
            </a:prstGeom>
          </p:spPr>
        </p:pic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175BC04F-667F-4B87-B634-11400F07FDC6}"/>
                </a:ext>
              </a:extLst>
            </p:cNvPr>
            <p:cNvGrpSpPr/>
            <p:nvPr/>
          </p:nvGrpSpPr>
          <p:grpSpPr>
            <a:xfrm>
              <a:off x="2851461" y="1451748"/>
              <a:ext cx="1667259" cy="1258827"/>
              <a:chOff x="4125722" y="1563619"/>
              <a:chExt cx="1667259" cy="1258827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9389F50B-9AC2-40BC-A4E6-F7913B71E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722" y="1563619"/>
                <a:ext cx="1667259" cy="1258827"/>
              </a:xfrm>
              <a:prstGeom prst="rect">
                <a:avLst/>
              </a:prstGeom>
            </p:spPr>
          </p:pic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009C6F86-8315-458A-BD20-0761491F3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1169" y="1897375"/>
                <a:ext cx="1356363" cy="591313"/>
              </a:xfrm>
              <a:prstGeom prst="rect">
                <a:avLst/>
              </a:prstGeom>
            </p:spPr>
          </p:pic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89A921-6C04-564A-968B-E673A7FC2F35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149186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25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0" dur="125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0" dur="125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E01768C-EFD7-43BF-87A7-89BBE171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24" y="2654806"/>
            <a:ext cx="7336551" cy="77419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0AEC842-5C69-B64B-A9AF-78922780B889}"/>
              </a:ext>
            </a:extLst>
          </p:cNvPr>
          <p:cNvSpPr txBox="1"/>
          <p:nvPr/>
        </p:nvSpPr>
        <p:spPr>
          <a:xfrm>
            <a:off x="5010521" y="3416643"/>
            <a:ext cx="485261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PingFang TC" panose="020B0400000000000000" pitchFamily="34" charset="-120"/>
                <a:ea typeface="PingFang TC" panose="020B0400000000000000" pitchFamily="34" charset="-120"/>
              </a:rPr>
              <a:t>・</a:t>
            </a:r>
            <a:r>
              <a:rPr lang="zh-TW" altLang="zh-TW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智慧廁間衛生紙</a:t>
            </a:r>
            <a:r>
              <a:rPr lang="zh-TW" altLang="zh-TW" sz="2800" dirty="0">
                <a:solidFill>
                  <a:srgbClr val="F15A23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使用量分析</a:t>
            </a:r>
            <a:endParaRPr lang="en-US" altLang="zh-TW" sz="2800" dirty="0">
              <a:solidFill>
                <a:srgbClr val="F15A23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algn="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-</a:t>
            </a:r>
            <a:r>
              <a:rPr lang="zh-TW" altLang="zh-TW" dirty="0">
                <a:solidFill>
                  <a:schemeClr val="bg1">
                    <a:lumMod val="50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以綜合大樓一樓女廁為標的</a:t>
            </a:r>
            <a:endParaRPr kumimoji="1" lang="zh-TW" altLang="en-US" sz="2800" dirty="0">
              <a:solidFill>
                <a:schemeClr val="bg1">
                  <a:lumMod val="50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00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A8AEB742-8305-4917-B121-2082A97DB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84" y="4893774"/>
            <a:ext cx="1716027" cy="3291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FDD90C-C108-4ECE-B06F-F81EC1C25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73" y="3879855"/>
            <a:ext cx="1118618" cy="59131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35D79B4-8ECB-4958-B0A5-A20235193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36" y="3059425"/>
            <a:ext cx="1210058" cy="1207010"/>
          </a:xfrm>
          <a:prstGeom prst="rect">
            <a:avLst/>
          </a:prstGeom>
        </p:spPr>
      </p:pic>
      <p:sp>
        <p:nvSpPr>
          <p:cNvPr id="58" name="橢圓 57">
            <a:extLst>
              <a:ext uri="{FF2B5EF4-FFF2-40B4-BE49-F238E27FC236}">
                <a16:creationId xmlns:a16="http://schemas.microsoft.com/office/drawing/2014/main" id="{E576E1D4-5D26-4C6F-8CE3-ABC399CBD503}"/>
              </a:ext>
            </a:extLst>
          </p:cNvPr>
          <p:cNvSpPr/>
          <p:nvPr/>
        </p:nvSpPr>
        <p:spPr>
          <a:xfrm>
            <a:off x="1780668" y="3355059"/>
            <a:ext cx="637063" cy="637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ECAC2CE-6953-4CB8-9627-3209A9C2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2" y="2841245"/>
            <a:ext cx="1423419" cy="166421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4A94A72-61A0-4FF5-AA8F-751A43241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0" y="2814061"/>
            <a:ext cx="1694691" cy="16977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2511071-430F-4DA3-A397-0AE514F2A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70687"/>
            <a:ext cx="6720854" cy="33223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1362113-1EE7-402A-9ED7-B1C81DE6B7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595381"/>
            <a:ext cx="2673101" cy="35052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69F2EA7-EFA1-4CF0-8365-EC6F81EDB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86" y="2336689"/>
            <a:ext cx="954026" cy="36271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6EA325B-51F8-415D-B51E-69896F2A9D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19" y="2336689"/>
            <a:ext cx="954026" cy="36271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22DC039-72FA-4D04-B5E6-D7C9DE90B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15" y="4024229"/>
            <a:ext cx="414529" cy="39928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715FDA7-ED91-4326-8E3B-C31F83460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02" y="2841245"/>
            <a:ext cx="1313691" cy="122225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A6CB778-23BA-49A5-BB08-328EB1954E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52" y="2336689"/>
            <a:ext cx="957074" cy="36271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3B19A00F-D1D4-46C5-B63B-17738EE246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52" y="2336689"/>
            <a:ext cx="954026" cy="36271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1FF9FE6C-3F09-4AD5-8B09-E708074C79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33" y="5285669"/>
            <a:ext cx="509017" cy="35052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A250918-3804-4B93-990B-A2C2DEC472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015743"/>
            <a:ext cx="2127508" cy="35052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F3358DE3-770F-49C0-984B-78C9077EEC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90" y="2849491"/>
            <a:ext cx="585217" cy="138379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D764F938-A01A-411E-AAD0-ADDA996678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69" y="3132150"/>
            <a:ext cx="585217" cy="1383795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EE0CACC3-E813-4D26-A1F7-13BEA2C75D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22" y="3132150"/>
            <a:ext cx="585217" cy="138379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E129476-15F4-436C-B4B2-931FC17CFF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3" y="4881582"/>
            <a:ext cx="1027178" cy="353569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D11D561-287C-4A7B-B68F-3646961E1B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43" y="4881582"/>
            <a:ext cx="1027178" cy="353569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D83961F6-8145-45CE-BF17-BEC5C18491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058" y="4881582"/>
            <a:ext cx="1027178" cy="353569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A4F609A2-B77B-4321-B669-894259598B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23" y="5285669"/>
            <a:ext cx="509017" cy="35052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6E84BF0A-DEC8-4D5D-B52C-7810DACEF1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4661" y="5271603"/>
            <a:ext cx="506308" cy="350521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BBC1EF7B-6968-4E81-B967-D8CCB4969A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291" y="5285669"/>
            <a:ext cx="509017" cy="350521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CC840E97-4DCC-CB4D-88A2-61B3FB1B3775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436410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25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25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6" dur="125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916DA52-56C2-4825-BD2E-E417F640A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8970" y="3825700"/>
            <a:ext cx="1386843" cy="58527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787107FB-0083-4A7A-AC53-4FD68CBAB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67" y="1935855"/>
            <a:ext cx="1030226" cy="12984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C82E4D-923C-477A-B785-7CE175E0F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78" y="3822680"/>
            <a:ext cx="1325883" cy="59131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90354D-21C9-4304-A553-1BFB6FE6C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73" y="3303228"/>
            <a:ext cx="8257049" cy="32004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2511071-430F-4DA3-A397-0AE514F2A6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70687"/>
            <a:ext cx="6720854" cy="33223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1362113-1EE7-402A-9ED7-B1C81DE6B7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595381"/>
            <a:ext cx="2673101" cy="35052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C0DFAFE-801C-49BD-84BB-7459847B89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015743"/>
            <a:ext cx="2127508" cy="35052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BEA27E0-2B0C-4138-9682-4EB673B67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436105"/>
            <a:ext cx="5001778" cy="350521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F4E89F74-1C24-4473-9023-463DE2BFA2CE}"/>
              </a:ext>
            </a:extLst>
          </p:cNvPr>
          <p:cNvGrpSpPr/>
          <p:nvPr/>
        </p:nvGrpSpPr>
        <p:grpSpPr>
          <a:xfrm>
            <a:off x="9584440" y="3303228"/>
            <a:ext cx="640082" cy="320042"/>
            <a:chOff x="8257916" y="4691991"/>
            <a:chExt cx="640082" cy="320042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9CEF3B3-4379-4073-AAA4-18747A320939}"/>
                </a:ext>
              </a:extLst>
            </p:cNvPr>
            <p:cNvSpPr/>
            <p:nvPr/>
          </p:nvSpPr>
          <p:spPr>
            <a:xfrm>
              <a:off x="8257916" y="4691992"/>
              <a:ext cx="320041" cy="320041"/>
            </a:xfrm>
            <a:prstGeom prst="ellipse">
              <a:avLst/>
            </a:prstGeom>
            <a:solidFill>
              <a:srgbClr val="FE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FD0D7F6-D86D-43CC-8EA2-732837D96FD0}"/>
                </a:ext>
              </a:extLst>
            </p:cNvPr>
            <p:cNvSpPr/>
            <p:nvPr/>
          </p:nvSpPr>
          <p:spPr>
            <a:xfrm>
              <a:off x="8577957" y="4691992"/>
              <a:ext cx="320041" cy="320041"/>
            </a:xfrm>
            <a:prstGeom prst="ellipse">
              <a:avLst/>
            </a:prstGeom>
            <a:solidFill>
              <a:srgbClr val="FE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46C368-85CE-4DB9-9BD5-1165F4D89A29}"/>
                </a:ext>
              </a:extLst>
            </p:cNvPr>
            <p:cNvSpPr/>
            <p:nvPr/>
          </p:nvSpPr>
          <p:spPr>
            <a:xfrm>
              <a:off x="8417936" y="4691991"/>
              <a:ext cx="320041" cy="320041"/>
            </a:xfrm>
            <a:prstGeom prst="rect">
              <a:avLst/>
            </a:prstGeom>
            <a:solidFill>
              <a:srgbClr val="FE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A44F5754-E561-4ABC-8EF3-1A5620C1E4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692" y="2733554"/>
            <a:ext cx="685801" cy="600457"/>
          </a:xfrm>
          <a:prstGeom prst="rect">
            <a:avLst/>
          </a:prstGeom>
        </p:spPr>
      </p:pic>
      <p:grpSp>
        <p:nvGrpSpPr>
          <p:cNvPr id="40" name="群組 39">
            <a:extLst>
              <a:ext uri="{FF2B5EF4-FFF2-40B4-BE49-F238E27FC236}">
                <a16:creationId xmlns:a16="http://schemas.microsoft.com/office/drawing/2014/main" id="{855B17C9-F92C-4310-8148-403A72BE188E}"/>
              </a:ext>
            </a:extLst>
          </p:cNvPr>
          <p:cNvGrpSpPr/>
          <p:nvPr/>
        </p:nvGrpSpPr>
        <p:grpSpPr>
          <a:xfrm>
            <a:off x="9206489" y="3303227"/>
            <a:ext cx="640082" cy="320042"/>
            <a:chOff x="8257916" y="4691991"/>
            <a:chExt cx="640082" cy="320042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BDE1E5CD-7BA0-45FB-8A57-CBCD21F407D1}"/>
                </a:ext>
              </a:extLst>
            </p:cNvPr>
            <p:cNvSpPr/>
            <p:nvPr/>
          </p:nvSpPr>
          <p:spPr>
            <a:xfrm>
              <a:off x="8257916" y="4691992"/>
              <a:ext cx="320041" cy="320041"/>
            </a:xfrm>
            <a:prstGeom prst="ellipse">
              <a:avLst/>
            </a:prstGeom>
            <a:solidFill>
              <a:srgbClr val="FE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59B5DB96-B9CD-42DD-A778-CAE7EC0FCA3A}"/>
                </a:ext>
              </a:extLst>
            </p:cNvPr>
            <p:cNvSpPr/>
            <p:nvPr/>
          </p:nvSpPr>
          <p:spPr>
            <a:xfrm>
              <a:off x="8577957" y="4691992"/>
              <a:ext cx="320041" cy="320041"/>
            </a:xfrm>
            <a:prstGeom prst="ellipse">
              <a:avLst/>
            </a:prstGeom>
            <a:solidFill>
              <a:srgbClr val="FE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66C3E77-B012-4035-89F6-F1066C3E068D}"/>
                </a:ext>
              </a:extLst>
            </p:cNvPr>
            <p:cNvSpPr/>
            <p:nvPr/>
          </p:nvSpPr>
          <p:spPr>
            <a:xfrm>
              <a:off x="8417936" y="4691991"/>
              <a:ext cx="320041" cy="320041"/>
            </a:xfrm>
            <a:prstGeom prst="rect">
              <a:avLst/>
            </a:prstGeom>
            <a:solidFill>
              <a:srgbClr val="FE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91F8A0CA-7A57-4FF2-82BD-068EEB160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48" y="1935855"/>
            <a:ext cx="1030226" cy="129845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89C817F1-F631-406B-8E85-76AC0DFAF3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73" y="2733554"/>
            <a:ext cx="685801" cy="600457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C6980132-16A6-4935-A859-C85A819995A0}"/>
              </a:ext>
            </a:extLst>
          </p:cNvPr>
          <p:cNvGrpSpPr/>
          <p:nvPr/>
        </p:nvGrpSpPr>
        <p:grpSpPr>
          <a:xfrm>
            <a:off x="1968056" y="3303228"/>
            <a:ext cx="7419876" cy="320042"/>
            <a:chOff x="1968056" y="3303228"/>
            <a:chExt cx="7419876" cy="320042"/>
          </a:xfrm>
        </p:grpSpPr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E7E3BAB1-F86F-473E-8C8C-2A70C14988A9}"/>
                </a:ext>
              </a:extLst>
            </p:cNvPr>
            <p:cNvSpPr/>
            <p:nvPr/>
          </p:nvSpPr>
          <p:spPr>
            <a:xfrm>
              <a:off x="1968056" y="3303229"/>
              <a:ext cx="319463" cy="320041"/>
            </a:xfrm>
            <a:prstGeom prst="ellipse">
              <a:avLst/>
            </a:prstGeom>
            <a:solidFill>
              <a:srgbClr val="FE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71902AC-AA7D-4D78-8849-BF1A5C73BBDF}"/>
                </a:ext>
              </a:extLst>
            </p:cNvPr>
            <p:cNvSpPr/>
            <p:nvPr/>
          </p:nvSpPr>
          <p:spPr>
            <a:xfrm>
              <a:off x="2128076" y="3303228"/>
              <a:ext cx="7259856" cy="320041"/>
            </a:xfrm>
            <a:prstGeom prst="rect">
              <a:avLst/>
            </a:prstGeom>
            <a:solidFill>
              <a:srgbClr val="FE82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32F6A479-6402-4744-A1BE-FC7D3568C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17" y="1935854"/>
            <a:ext cx="1030226" cy="129845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88481D8B-4122-407F-BD61-3952396396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842" y="2733553"/>
            <a:ext cx="685801" cy="6004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86936E-10D8-4832-A6BF-8D325E6FADB1}"/>
              </a:ext>
            </a:extLst>
          </p:cNvPr>
          <p:cNvSpPr txBox="1"/>
          <p:nvPr/>
        </p:nvSpPr>
        <p:spPr>
          <a:xfrm>
            <a:off x="1727966" y="286497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Done!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7FC4FAD-8B2E-2E4F-BAC5-4A48E522CEE8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20989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25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25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25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00"/>
                            </p:stCondLst>
                            <p:childTnLst>
                              <p:par>
                                <p:cTn id="90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25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4661953" y="3521279"/>
            <a:ext cx="234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</a:t>
            </a:r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缺失資料</a:t>
            </a:r>
          </a:p>
        </p:txBody>
      </p:sp>
    </p:spTree>
    <p:extLst>
      <p:ext uri="{BB962C8B-B14F-4D97-AF65-F5344CB8AC3E}">
        <p14:creationId xmlns:p14="http://schemas.microsoft.com/office/powerpoint/2010/main" val="19129140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91F27B9-D9C6-471F-97CF-9F9578087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590809"/>
            <a:ext cx="3733808" cy="35966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7E1101-1B55-4816-8209-79B818CE3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70687"/>
            <a:ext cx="4093472" cy="33223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74852BD-1D7F-4ED1-BAF8-3C7DD62FA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73" y="1015743"/>
            <a:ext cx="4428753" cy="474879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9BBE9C0-CCCE-49C5-B88F-C30F5B26B2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81" y="1739968"/>
            <a:ext cx="3462535" cy="32918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C00FFD4-B3DE-427B-A54E-DFA29E187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53" y="2304416"/>
            <a:ext cx="3496063" cy="32918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63D6EFE-2D50-45AD-8A58-E713A5D6C6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05" y="2868864"/>
            <a:ext cx="3499111" cy="33223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30AD0E6-D5AC-490C-BAA1-3E678CDD0D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05" y="2871912"/>
            <a:ext cx="3352807" cy="329185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64164FF-0C8D-44EF-AA4D-9CEB018D0C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41" y="3361271"/>
            <a:ext cx="2151892" cy="1301499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0F86FC01-FE57-451E-98E9-6939EB349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8" y="3267613"/>
            <a:ext cx="1481331" cy="152095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9C496C2-4C2D-4750-B431-7D18BE3600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46" y="3954275"/>
            <a:ext cx="655322" cy="35052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2F4A02E9-4989-4014-AE90-BB82464E62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41" y="3870755"/>
            <a:ext cx="411861" cy="51756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4CBEDFF3-C229-40B3-B4B5-F63A9F6CE0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46" y="3954275"/>
            <a:ext cx="655322" cy="35052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D228F494-1956-4371-AA6D-E5E55840BB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41" y="3870755"/>
            <a:ext cx="411861" cy="51756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D3390522-7D07-4C53-9F7F-BD9E93A57C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46" y="3954274"/>
            <a:ext cx="655322" cy="35052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50C3BADA-C7E5-47C1-9E2D-A65DEAA96D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09" y="3954273"/>
            <a:ext cx="655322" cy="350521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789DCCA7-2032-40B3-B231-EF90926E3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09" y="3954273"/>
            <a:ext cx="655322" cy="35052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903D2759-5C0C-4B93-972A-AAE94D4901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41" y="3870755"/>
            <a:ext cx="411861" cy="517560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693225AC-D10A-4A98-B72A-CCD345C868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09" y="3954273"/>
            <a:ext cx="655322" cy="35052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D001450-2FD3-CB4F-86F3-0E2D3B87D831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3066921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30000" decel="7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0.09114 0.0034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7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-3.33333E-6 L -0.08503 4.44444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4" y="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30000" decel="7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3.33333E-6 L 0.09114 0.0034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1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30000" decel="7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-3.33333E-6 L -0.08502 -3.33333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35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8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0.09114 0.00348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16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1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30000" decel="7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3.33333E-6 L 0.09114 0.0034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16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85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30000" decel="7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3.33333E-6 L 0.09114 0.00348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16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6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35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30000" decel="7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3.33333E-6 L 0.09114 0.00348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16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1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08502 -3.33333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35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91F27B9-D9C6-471F-97CF-9F9578087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590809"/>
            <a:ext cx="3733808" cy="35966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7E1101-1B55-4816-8209-79B818CE3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70687"/>
            <a:ext cx="4093472" cy="33223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867AF1A-46C0-40A2-8EC5-CD36CB1AC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012477"/>
            <a:ext cx="4014224" cy="35661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74852BD-1D7F-4ED1-BAF8-3C7DD62FAD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73" y="1015743"/>
            <a:ext cx="4428753" cy="474879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9BBE9C0-CCCE-49C5-B88F-C30F5B26B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81" y="1739968"/>
            <a:ext cx="3462535" cy="32918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C00FFD4-B3DE-427B-A54E-DFA29E187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53" y="2304416"/>
            <a:ext cx="3496063" cy="32918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F70576B-39BC-4FF2-A3AE-B1D211FA8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53" y="3439408"/>
            <a:ext cx="3499111" cy="33223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30AD0E6-D5AC-490C-BAA1-3E678CDD0D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53" y="2871912"/>
            <a:ext cx="3352807" cy="329185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64164FF-0C8D-44EF-AA4D-9CEB018D0C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41" y="3361271"/>
            <a:ext cx="2151892" cy="1301499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0F86FC01-FE57-451E-98E9-6939EB3491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8" y="3267613"/>
            <a:ext cx="1481331" cy="1520955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9C496C2-4C2D-4750-B431-7D18BE3600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46" y="3954275"/>
            <a:ext cx="655322" cy="35052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2F4A02E9-4989-4014-AE90-BB82464E62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41" y="3870755"/>
            <a:ext cx="411861" cy="51756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48D107-84C1-B54E-88E5-8F044C28CCFC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151539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7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3.33333E-6 L 0.09114 0.0034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08502 -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5285521" y="352127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即時資料爬蟲</a:t>
            </a:r>
          </a:p>
        </p:txBody>
      </p:sp>
    </p:spTree>
    <p:extLst>
      <p:ext uri="{BB962C8B-B14F-4D97-AF65-F5344CB8AC3E}">
        <p14:creationId xmlns:p14="http://schemas.microsoft.com/office/powerpoint/2010/main" val="1087289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887A24-E96C-41EA-A7A6-A4DECA147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" y="6400799"/>
            <a:ext cx="12042673" cy="45720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DD752EF-EDC7-44FA-BB35-D07CFFAF3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70687"/>
            <a:ext cx="3215647" cy="3322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32B7BB-7BA2-42E5-8835-1C3BB017E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590808"/>
            <a:ext cx="4014224" cy="3596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E9CFEF-D69F-4269-8DFA-404324D79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" y="1038361"/>
            <a:ext cx="3438151" cy="35966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747891B-1BEE-44BD-A75E-257F0D2F2D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02" y="2705098"/>
            <a:ext cx="893066" cy="8930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D71D726-EE86-4D54-9475-647879102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02" y="2705098"/>
            <a:ext cx="893066" cy="89306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856D4FA-4457-467E-ADE4-347E89302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902" y="3696136"/>
            <a:ext cx="1030226" cy="129732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8F1CDD3-0CC9-448B-A456-C7E955C75B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27" y="4493270"/>
            <a:ext cx="685801" cy="60045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0FE24A4-B3A6-40CA-BA8C-9F08E53996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11" y="1519064"/>
            <a:ext cx="7762298" cy="447814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4A8C51C-3E6F-427F-B74C-17B1010AB3B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" b="55265"/>
          <a:stretch/>
        </p:blipFill>
        <p:spPr>
          <a:xfrm>
            <a:off x="4492581" y="1816926"/>
            <a:ext cx="6010158" cy="363384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DAA96E0-0916-44DC-BF40-2EBD5ADEF6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90" y="2138763"/>
            <a:ext cx="3508258" cy="27068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43A2C03-781A-4745-B3A7-806318FF15DA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522749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8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"/>
                            </p:stCondLst>
                            <p:childTnLst>
                              <p:par>
                                <p:cTn id="54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25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5798481" y="3521279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</a:p>
        </p:txBody>
      </p:sp>
    </p:spTree>
    <p:extLst>
      <p:ext uri="{BB962C8B-B14F-4D97-AF65-F5344CB8AC3E}">
        <p14:creationId xmlns:p14="http://schemas.microsoft.com/office/powerpoint/2010/main" val="120708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44AAA1-1BA2-F24B-8D60-C223F2B1E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6811" y="4029356"/>
            <a:ext cx="2044700" cy="355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51EDC4-A278-3947-885F-B4E46D732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11" y="2854325"/>
            <a:ext cx="2070100" cy="11493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013D74E-B0CE-D848-BEA8-FC34429F2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25" y="4003675"/>
            <a:ext cx="1155700" cy="3556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A8E8138-2EE9-8D4F-B505-BC9FA87BF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10" y="900834"/>
            <a:ext cx="1473200" cy="15240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DB0B6E5E-C558-464F-A483-151439A790EF}"/>
              </a:ext>
            </a:extLst>
          </p:cNvPr>
          <p:cNvGrpSpPr/>
          <p:nvPr/>
        </p:nvGrpSpPr>
        <p:grpSpPr>
          <a:xfrm>
            <a:off x="3120159" y="2676525"/>
            <a:ext cx="1455032" cy="1600200"/>
            <a:chOff x="3120159" y="3251200"/>
            <a:chExt cx="1455032" cy="16002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9E7C79F-4C9C-6442-BB76-776BF77D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59" y="3251200"/>
              <a:ext cx="1028700" cy="14097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FCD3EB2-2D01-4F4E-A4CF-167C1838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891" y="3429000"/>
              <a:ext cx="876300" cy="1422400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F3355E49-7F57-E249-AFD1-312EE304F455}"/>
              </a:ext>
            </a:extLst>
          </p:cNvPr>
          <p:cNvGrpSpPr/>
          <p:nvPr/>
        </p:nvGrpSpPr>
        <p:grpSpPr>
          <a:xfrm>
            <a:off x="5506818" y="4094488"/>
            <a:ext cx="1201092" cy="1432791"/>
            <a:chOff x="5506818" y="4094488"/>
            <a:chExt cx="1201092" cy="1432791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DB2B3149-E57E-C046-90D8-8E00177A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818" y="4094488"/>
              <a:ext cx="1028700" cy="1295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C256B56-EEF8-E34A-BC4E-0B342DFFB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310" y="5044679"/>
              <a:ext cx="482600" cy="482600"/>
            </a:xfrm>
            <a:prstGeom prst="rect">
              <a:avLst/>
            </a:prstGeom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C07DD8C3-C78E-6343-8B3D-CD6EFC02F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10" y="5044679"/>
            <a:ext cx="482600" cy="4826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22CBA62-123C-294C-8285-CEC3C4AC0C71}"/>
              </a:ext>
            </a:extLst>
          </p:cNvPr>
          <p:cNvSpPr txBox="1"/>
          <p:nvPr/>
        </p:nvSpPr>
        <p:spPr>
          <a:xfrm>
            <a:off x="6865219" y="6422012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3644281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25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25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"/>
                            </p:stCondLst>
                            <p:childTnLst>
                              <p:par>
                                <p:cTn id="4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25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5798482" y="352127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</a:t>
            </a:r>
          </a:p>
        </p:txBody>
      </p:sp>
    </p:spTree>
    <p:extLst>
      <p:ext uri="{BB962C8B-B14F-4D97-AF65-F5344CB8AC3E}">
        <p14:creationId xmlns:p14="http://schemas.microsoft.com/office/powerpoint/2010/main" val="22341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BC51BFE9-FA2A-0E4A-987E-0F12D17FAFBC}"/>
              </a:ext>
            </a:extLst>
          </p:cNvPr>
          <p:cNvSpPr txBox="1"/>
          <p:nvPr/>
        </p:nvSpPr>
        <p:spPr>
          <a:xfrm>
            <a:off x="2587594" y="504059"/>
            <a:ext cx="334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Dashboard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Notify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DD6437-87DE-734E-AF91-B5428BB66CF6}"/>
              </a:ext>
            </a:extLst>
          </p:cNvPr>
          <p:cNvSpPr txBox="1"/>
          <p:nvPr/>
        </p:nvSpPr>
        <p:spPr>
          <a:xfrm>
            <a:off x="3389663" y="125752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各領域負責人介紹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D4A6C8-8E0E-C143-9333-6A3A8A6228BF}"/>
              </a:ext>
            </a:extLst>
          </p:cNvPr>
          <p:cNvSpPr txBox="1"/>
          <p:nvPr/>
        </p:nvSpPr>
        <p:spPr>
          <a:xfrm>
            <a:off x="4159036" y="202101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資料獲取、問題解決、爬蟲應用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D46C36-9F2E-114B-8583-AA4227A6F2B8}"/>
              </a:ext>
            </a:extLst>
          </p:cNvPr>
          <p:cNvSpPr txBox="1"/>
          <p:nvPr/>
        </p:nvSpPr>
        <p:spPr>
          <a:xfrm>
            <a:off x="5025613" y="278492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前置作業、解題、學習資料集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51F172CE-76DC-D349-88A5-A138606BC1F5}"/>
              </a:ext>
            </a:extLst>
          </p:cNvPr>
          <p:cNvGrpSpPr/>
          <p:nvPr/>
        </p:nvGrpSpPr>
        <p:grpSpPr>
          <a:xfrm>
            <a:off x="883373" y="347570"/>
            <a:ext cx="7642302" cy="5859012"/>
            <a:chOff x="883373" y="347570"/>
            <a:chExt cx="7642302" cy="585901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7B46743-ABCD-1B49-A5A3-AF6E38424FC0}"/>
                </a:ext>
              </a:extLst>
            </p:cNvPr>
            <p:cNvSpPr txBox="1"/>
            <p:nvPr/>
          </p:nvSpPr>
          <p:spPr>
            <a:xfrm>
              <a:off x="883373" y="34757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成果展示</a:t>
              </a:r>
              <a:endParaRPr lang="zh-TW" altLang="en-US" sz="32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95D9FE1-DCC4-9647-9F5D-D5E024F1FA87}"/>
                </a:ext>
              </a:extLst>
            </p:cNvPr>
            <p:cNvSpPr txBox="1"/>
            <p:nvPr/>
          </p:nvSpPr>
          <p:spPr>
            <a:xfrm>
              <a:off x="1685442" y="110103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小組介紹</a:t>
              </a:r>
              <a:endParaRPr lang="zh-TW" altLang="en-US" sz="32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C58A278-0702-5A4E-BA80-7CDC32C42EBF}"/>
                </a:ext>
              </a:extLst>
            </p:cNvPr>
            <p:cNvSpPr txBox="1"/>
            <p:nvPr/>
          </p:nvSpPr>
          <p:spPr>
            <a:xfrm>
              <a:off x="4159036" y="336141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深度學習</a:t>
              </a:r>
              <a:endParaRPr lang="zh-TW" altLang="en-US" sz="32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C521CCD-4F95-4D47-B023-FA76179921D0}"/>
                </a:ext>
              </a:extLst>
            </p:cNvPr>
            <p:cNvSpPr txBox="1"/>
            <p:nvPr/>
          </p:nvSpPr>
          <p:spPr>
            <a:xfrm>
              <a:off x="4977745" y="4114880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成果視覺化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14A5BA6-D325-0B42-8EDC-725BB9D9DC14}"/>
                </a:ext>
              </a:extLst>
            </p:cNvPr>
            <p:cNvSpPr txBox="1"/>
            <p:nvPr/>
          </p:nvSpPr>
          <p:spPr>
            <a:xfrm>
              <a:off x="5832027" y="4868342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叢集環境架設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E3118AA-7EA3-3C4C-8E16-7F6D547619B2}"/>
                </a:ext>
              </a:extLst>
            </p:cNvPr>
            <p:cNvSpPr txBox="1"/>
            <p:nvPr/>
          </p:nvSpPr>
          <p:spPr>
            <a:xfrm>
              <a:off x="2520916" y="1854494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網路爬蟲</a:t>
              </a:r>
              <a:endParaRPr lang="zh-TW" altLang="en-US" sz="32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BB29304-7262-BD46-A754-8906711C15A8}"/>
                </a:ext>
              </a:extLst>
            </p:cNvPr>
            <p:cNvSpPr txBox="1"/>
            <p:nvPr/>
          </p:nvSpPr>
          <p:spPr>
            <a:xfrm>
              <a:off x="3357409" y="260795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資料清洗</a:t>
              </a:r>
              <a:endParaRPr lang="zh-TW" altLang="en-US" sz="32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13CEAA3-5C0E-2949-B692-639796B5BF80}"/>
                </a:ext>
              </a:extLst>
            </p:cNvPr>
            <p:cNvSpPr txBox="1"/>
            <p:nvPr/>
          </p:nvSpPr>
          <p:spPr>
            <a:xfrm>
              <a:off x="6699534" y="5621807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未來展望</a:t>
              </a: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79ADD7D0-8157-5345-90D1-AA1B20A0086A}"/>
                </a:ext>
              </a:extLst>
            </p:cNvPr>
            <p:cNvGrpSpPr/>
            <p:nvPr/>
          </p:nvGrpSpPr>
          <p:grpSpPr>
            <a:xfrm>
              <a:off x="1386503" y="1036052"/>
              <a:ext cx="298939" cy="376805"/>
              <a:chOff x="883373" y="4039340"/>
              <a:chExt cx="298939" cy="376805"/>
            </a:xfrm>
          </p:grpSpPr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0896F624-4E6C-E244-9A85-526090A285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039340"/>
                <a:ext cx="0" cy="367927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6830C6AD-3F1E-B549-A6D6-019D13A0D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416145"/>
                <a:ext cx="298939" cy="0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B8257A5-1FC1-FB42-AE88-B9FC2C279805}"/>
                </a:ext>
              </a:extLst>
            </p:cNvPr>
            <p:cNvGrpSpPr/>
            <p:nvPr/>
          </p:nvGrpSpPr>
          <p:grpSpPr>
            <a:xfrm>
              <a:off x="2143740" y="1821864"/>
              <a:ext cx="298939" cy="376805"/>
              <a:chOff x="883373" y="4039340"/>
              <a:chExt cx="298939" cy="376805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0ED761D1-F4EB-2648-914F-688206821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039340"/>
                <a:ext cx="0" cy="367927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DA65B258-D067-114D-9124-B8CFB164E2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416145"/>
                <a:ext cx="298939" cy="0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F19069A-446B-BE4A-869E-7E059468C439}"/>
                </a:ext>
              </a:extLst>
            </p:cNvPr>
            <p:cNvGrpSpPr/>
            <p:nvPr/>
          </p:nvGrpSpPr>
          <p:grpSpPr>
            <a:xfrm>
              <a:off x="3000990" y="2607676"/>
              <a:ext cx="298939" cy="376805"/>
              <a:chOff x="883373" y="4039340"/>
              <a:chExt cx="298939" cy="376805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1A724351-4A78-274B-81C7-2A7CDF39C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039340"/>
                <a:ext cx="0" cy="367927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83335B32-110A-F143-8900-C7AD8938D1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416145"/>
                <a:ext cx="298939" cy="0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40B70182-05BE-9D44-A9EF-82BB47E7AAE3}"/>
                </a:ext>
              </a:extLst>
            </p:cNvPr>
            <p:cNvGrpSpPr/>
            <p:nvPr/>
          </p:nvGrpSpPr>
          <p:grpSpPr>
            <a:xfrm>
              <a:off x="3843953" y="3336338"/>
              <a:ext cx="298939" cy="376805"/>
              <a:chOff x="883373" y="4039340"/>
              <a:chExt cx="298939" cy="376805"/>
            </a:xfrm>
          </p:grpSpPr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F4B7BD3B-F4DB-8047-875B-68E25C447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039340"/>
                <a:ext cx="0" cy="367927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22B6F95C-6977-C54B-A884-C3DE5C0FF3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416145"/>
                <a:ext cx="298939" cy="0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5BBC5E3C-C501-7148-B305-5ACC7E211ACA}"/>
                </a:ext>
              </a:extLst>
            </p:cNvPr>
            <p:cNvGrpSpPr/>
            <p:nvPr/>
          </p:nvGrpSpPr>
          <p:grpSpPr>
            <a:xfrm>
              <a:off x="4644053" y="4093575"/>
              <a:ext cx="298939" cy="376805"/>
              <a:chOff x="883373" y="4039340"/>
              <a:chExt cx="298939" cy="376805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8F7C308A-2059-5345-8F74-6511E4638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039340"/>
                <a:ext cx="0" cy="367927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A5FC2E23-8BDD-BF43-BEA1-2B6F9ACEA2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416145"/>
                <a:ext cx="298939" cy="0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AC79D88E-03B1-1A49-8D4B-43CAA0DA6B0B}"/>
                </a:ext>
              </a:extLst>
            </p:cNvPr>
            <p:cNvGrpSpPr/>
            <p:nvPr/>
          </p:nvGrpSpPr>
          <p:grpSpPr>
            <a:xfrm>
              <a:off x="5472728" y="4822237"/>
              <a:ext cx="298939" cy="376805"/>
              <a:chOff x="883373" y="4039340"/>
              <a:chExt cx="298939" cy="376805"/>
            </a:xfrm>
          </p:grpSpPr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EA8AA183-74ED-1149-B23E-7CD8D5AC3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039340"/>
                <a:ext cx="0" cy="367927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88E20334-9847-EE46-8D5C-23B0B29B11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416145"/>
                <a:ext cx="298939" cy="0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2D37D40C-E44F-F444-91BE-1E65C269150F}"/>
                </a:ext>
              </a:extLst>
            </p:cNvPr>
            <p:cNvGrpSpPr/>
            <p:nvPr/>
          </p:nvGrpSpPr>
          <p:grpSpPr>
            <a:xfrm>
              <a:off x="6329978" y="5565187"/>
              <a:ext cx="298939" cy="376805"/>
              <a:chOff x="883373" y="4039340"/>
              <a:chExt cx="298939" cy="376805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C74019A1-76F7-1F4C-BAE6-537EC68DE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039340"/>
                <a:ext cx="0" cy="367927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0AC12A3B-8701-DB4B-822C-6919D2140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3" y="4416145"/>
                <a:ext cx="298939" cy="0"/>
              </a:xfrm>
              <a:prstGeom prst="line">
                <a:avLst/>
              </a:prstGeom>
              <a:ln w="635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1BB3F00-DAFE-154F-8F87-712C3483F37B}"/>
              </a:ext>
            </a:extLst>
          </p:cNvPr>
          <p:cNvSpPr txBox="1"/>
          <p:nvPr/>
        </p:nvSpPr>
        <p:spPr>
          <a:xfrm>
            <a:off x="8347742" y="50387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基本叢集、高可用性叢集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2543D0D-D6B1-0144-AD2F-0D377695A188}"/>
              </a:ext>
            </a:extLst>
          </p:cNvPr>
          <p:cNvSpPr txBox="1"/>
          <p:nvPr/>
        </p:nvSpPr>
        <p:spPr>
          <a:xfrm>
            <a:off x="5771667" y="3519078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模型介紹、資料型態、模型預測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單點、多點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C4B7F59-9208-5847-8186-A307371E5310}"/>
              </a:ext>
            </a:extLst>
          </p:cNvPr>
          <p:cNvSpPr txBox="1"/>
          <p:nvPr/>
        </p:nvSpPr>
        <p:spPr>
          <a:xfrm>
            <a:off x="7039189" y="427683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即時資料視覺化、歷史資料視覺化</a:t>
            </a:r>
          </a:p>
        </p:txBody>
      </p:sp>
    </p:spTree>
    <p:extLst>
      <p:ext uri="{BB962C8B-B14F-4D97-AF65-F5344CB8AC3E}">
        <p14:creationId xmlns:p14="http://schemas.microsoft.com/office/powerpoint/2010/main" val="731625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15" grpId="0"/>
      <p:bldP spid="46" grpId="0"/>
      <p:bldP spid="48" grpId="0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47EB8F5-4DCE-3240-840F-3D7FB685A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07" y="170687"/>
            <a:ext cx="6896100" cy="5905500"/>
          </a:xfrm>
          <a:prstGeom prst="rect">
            <a:avLst/>
          </a:prstGeom>
          <a:effectLst>
            <a:outerShdw blurRad="152400"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4FBAC89-9FDF-6B49-B1D6-0D1083C24F0B}"/>
              </a:ext>
            </a:extLst>
          </p:cNvPr>
          <p:cNvSpPr/>
          <p:nvPr/>
        </p:nvSpPr>
        <p:spPr>
          <a:xfrm>
            <a:off x="4569341" y="0"/>
            <a:ext cx="7622659" cy="63266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0CDA13-D581-4340-BE7C-16B7C03DD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241" y="170687"/>
            <a:ext cx="1469492" cy="33223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087E40B-AF20-A24F-A0A3-26419515F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1" y="642383"/>
            <a:ext cx="2120900" cy="35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A5A4FB-86F1-1740-ABCB-C7080F132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1" y="1137446"/>
            <a:ext cx="2324100" cy="355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2D706B7-51EC-DF44-A7FA-64FBB070EF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1" y="1632509"/>
            <a:ext cx="4356100" cy="355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82A5989-8CAE-AA44-975E-0B26EECB0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07" y="1810309"/>
            <a:ext cx="5689600" cy="2336800"/>
          </a:xfrm>
          <a:prstGeom prst="rect">
            <a:avLst/>
          </a:prstGeom>
          <a:effectLst>
            <a:outerShdw blurRad="101600" dist="889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CCE2C2A-D6FC-5F43-B3E2-21C93B47DB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36" y="2213785"/>
            <a:ext cx="5435600" cy="190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F2A14E0-6AE7-764D-886D-7409E020BE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36" y="2625274"/>
            <a:ext cx="5435600" cy="1905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A73C6F8-D3D5-304A-9338-E7C1EB7F90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36" y="3036763"/>
            <a:ext cx="5334000" cy="190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5FE3BD9-44D2-DA44-A7D9-2F1B96ED9D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36" y="3448252"/>
            <a:ext cx="5219700" cy="1905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9D8A487-773A-5F45-ADC6-0D304C22B0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36" y="3859741"/>
            <a:ext cx="12700" cy="1016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3A762274-9BF3-0844-9167-95C26883DE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1" y="2061533"/>
            <a:ext cx="4064000" cy="889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6C8AD55-4BE2-E741-B440-13D523C2F3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36" y="2213785"/>
            <a:ext cx="5435600" cy="1905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E95A2A1-036B-D24E-903A-4FD8EE0436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36" y="2625274"/>
            <a:ext cx="5435600" cy="1905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A81B866-21C7-114B-907B-85780BA90D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36" y="3036763"/>
            <a:ext cx="5334000" cy="1905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A478008E-42B3-8D40-B8A1-B5EE1F885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36" y="3448252"/>
            <a:ext cx="5219700" cy="1905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127F94A-284D-1E41-AF22-7143DD253A49}"/>
              </a:ext>
            </a:extLst>
          </p:cNvPr>
          <p:cNvSpPr txBox="1"/>
          <p:nvPr/>
        </p:nvSpPr>
        <p:spPr>
          <a:xfrm>
            <a:off x="6865219" y="6422012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331191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6" presetClass="emph" presetSubtype="0" accel="50000" decel="5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25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6311443" y="352127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解題</a:t>
            </a:r>
          </a:p>
        </p:txBody>
      </p:sp>
    </p:spTree>
    <p:extLst>
      <p:ext uri="{BB962C8B-B14F-4D97-AF65-F5344CB8AC3E}">
        <p14:creationId xmlns:p14="http://schemas.microsoft.com/office/powerpoint/2010/main" val="6324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FE7812EC-E6E8-5E41-938B-0A085D88D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40" y="2717800"/>
            <a:ext cx="876300" cy="1422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6A8B5D0-6243-CC4B-A36C-AF60E46DEEA4}"/>
              </a:ext>
            </a:extLst>
          </p:cNvPr>
          <p:cNvSpPr/>
          <p:nvPr/>
        </p:nvSpPr>
        <p:spPr>
          <a:xfrm>
            <a:off x="4363558" y="2603053"/>
            <a:ext cx="1070817" cy="17848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6669F8-1C67-5540-A0A1-F345BC44DD9D}"/>
              </a:ext>
            </a:extLst>
          </p:cNvPr>
          <p:cNvSpPr txBox="1"/>
          <p:nvPr/>
        </p:nvSpPr>
        <p:spPr>
          <a:xfrm>
            <a:off x="5198152" y="2875716"/>
            <a:ext cx="2957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r"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solidFill>
                  <a:srgbClr val="FE8205"/>
                </a:solidFill>
              </a:rPr>
              <a:t>1.</a:t>
            </a:r>
            <a:r>
              <a:rPr lang="zh-TW" altLang="zh-TW" dirty="0">
                <a:solidFill>
                  <a:srgbClr val="FE8205"/>
                </a:solidFill>
              </a:rPr>
              <a:t>廁紙補充、更換的時間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47721458-66E5-4041-BB51-35B8A1C6C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08" y="2540000"/>
            <a:ext cx="1028700" cy="1409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98125D-B5E8-374A-9179-CC2D90F018CC}"/>
              </a:ext>
            </a:extLst>
          </p:cNvPr>
          <p:cNvSpPr/>
          <p:nvPr/>
        </p:nvSpPr>
        <p:spPr>
          <a:xfrm>
            <a:off x="5304240" y="3275826"/>
            <a:ext cx="3765619" cy="314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991477-15BC-0D4C-96B4-BAE7E5E4CF99}"/>
              </a:ext>
            </a:extLst>
          </p:cNvPr>
          <p:cNvSpPr txBox="1"/>
          <p:nvPr/>
        </p:nvSpPr>
        <p:spPr>
          <a:xfrm>
            <a:off x="5180670" y="3307903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r">
              <a:defRPr sz="200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2.</a:t>
            </a:r>
            <a:r>
              <a:rPr lang="zh-TW" altLang="zh-TW" dirty="0"/>
              <a:t>預估該廁所的廁紙月</a:t>
            </a:r>
            <a:r>
              <a:rPr lang="zh-TW" altLang="en-US" dirty="0"/>
              <a:t>消耗量</a:t>
            </a:r>
            <a:endParaRPr lang="en-US" altLang="zh-TW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C810975-F1BF-974F-A29C-F4C6DB4F24D2}"/>
              </a:ext>
            </a:extLst>
          </p:cNvPr>
          <p:cNvSpPr/>
          <p:nvPr/>
        </p:nvSpPr>
        <p:spPr>
          <a:xfrm>
            <a:off x="5304239" y="3675936"/>
            <a:ext cx="3765619" cy="314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F6CF21-52AE-DD46-8240-3B97A6643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62" y="2787783"/>
            <a:ext cx="468636" cy="9202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A66D25-1593-804D-ABFA-AFD4D24B181B}"/>
              </a:ext>
            </a:extLst>
          </p:cNvPr>
          <p:cNvSpPr txBox="1"/>
          <p:nvPr/>
        </p:nvSpPr>
        <p:spPr>
          <a:xfrm>
            <a:off x="6865219" y="6433735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1898368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25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25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橢圓 27">
            <a:extLst>
              <a:ext uri="{FF2B5EF4-FFF2-40B4-BE49-F238E27FC236}">
                <a16:creationId xmlns:a16="http://schemas.microsoft.com/office/drawing/2014/main" id="{B12BAC9C-ACB5-0B46-BC08-C92FFB85C8C0}"/>
              </a:ext>
            </a:extLst>
          </p:cNvPr>
          <p:cNvSpPr/>
          <p:nvPr/>
        </p:nvSpPr>
        <p:spPr>
          <a:xfrm>
            <a:off x="1560794" y="2442973"/>
            <a:ext cx="1632294" cy="1632294"/>
          </a:xfrm>
          <a:prstGeom prst="ellipse">
            <a:avLst/>
          </a:prstGeom>
          <a:solidFill>
            <a:srgbClr val="68C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7E5F7E30-075D-2A42-8BF4-CFBC3D0AD7A2}"/>
              </a:ext>
            </a:extLst>
          </p:cNvPr>
          <p:cNvSpPr/>
          <p:nvPr/>
        </p:nvSpPr>
        <p:spPr>
          <a:xfrm>
            <a:off x="2058409" y="2940588"/>
            <a:ext cx="637063" cy="637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330B4A3-108F-7947-9C75-947C58999BCA}"/>
              </a:ext>
            </a:extLst>
          </p:cNvPr>
          <p:cNvGrpSpPr/>
          <p:nvPr/>
        </p:nvGrpSpPr>
        <p:grpSpPr>
          <a:xfrm>
            <a:off x="1535468" y="2426956"/>
            <a:ext cx="1694691" cy="1697739"/>
            <a:chOff x="1535468" y="2426956"/>
            <a:chExt cx="1694691" cy="16977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9C15A55-0475-134C-8E8E-2FCF6746F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96121BDB-DEE3-E44B-B022-B354CA8312F7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1405AEA-7CC4-E14E-9FC6-1C9A7E883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FBDF3E25-D928-B64A-818B-0190D92EC49A}"/>
              </a:ext>
            </a:extLst>
          </p:cNvPr>
          <p:cNvGrpSpPr/>
          <p:nvPr/>
        </p:nvGrpSpPr>
        <p:grpSpPr>
          <a:xfrm>
            <a:off x="3849208" y="2540000"/>
            <a:ext cx="5394490" cy="1847918"/>
            <a:chOff x="3849208" y="2540000"/>
            <a:chExt cx="5394490" cy="1847918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FE7812EC-E6E8-5E41-938B-0A085D88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40" y="2717800"/>
              <a:ext cx="876300" cy="14224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6A8B5D0-6243-CC4B-A36C-AF60E46DEEA4}"/>
                </a:ext>
              </a:extLst>
            </p:cNvPr>
            <p:cNvSpPr/>
            <p:nvPr/>
          </p:nvSpPr>
          <p:spPr>
            <a:xfrm>
              <a:off x="4363558" y="2603053"/>
              <a:ext cx="1070817" cy="178486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86669F8-1C67-5540-A0A1-F345BC44DD9D}"/>
                </a:ext>
              </a:extLst>
            </p:cNvPr>
            <p:cNvSpPr txBox="1"/>
            <p:nvPr/>
          </p:nvSpPr>
          <p:spPr>
            <a:xfrm>
              <a:off x="5198152" y="2875716"/>
              <a:ext cx="29578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r">
                <a:defRPr sz="2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en-US" altLang="zh-TW" dirty="0">
                  <a:solidFill>
                    <a:srgbClr val="FE8205"/>
                  </a:solidFill>
                </a:rPr>
                <a:t>1.</a:t>
              </a:r>
              <a:r>
                <a:rPr lang="zh-TW" altLang="zh-TW" dirty="0">
                  <a:solidFill>
                    <a:srgbClr val="FE8205"/>
                  </a:solidFill>
                </a:rPr>
                <a:t>廁紙補充、更換的時間</a:t>
              </a:r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47721458-66E5-4041-BB51-35B8A1C6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208" y="2540000"/>
              <a:ext cx="1028700" cy="140970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7991477-15BC-0D4C-96B4-BAE7E5E4CF99}"/>
                </a:ext>
              </a:extLst>
            </p:cNvPr>
            <p:cNvSpPr txBox="1"/>
            <p:nvPr/>
          </p:nvSpPr>
          <p:spPr>
            <a:xfrm>
              <a:off x="5180670" y="3307903"/>
              <a:ext cx="34708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 algn="r">
                <a:defRPr sz="200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en-US" altLang="zh-TW" dirty="0"/>
                <a:t>2.</a:t>
              </a:r>
              <a:r>
                <a:rPr lang="zh-TW" altLang="zh-TW" dirty="0"/>
                <a:t>預估該廁所的廁紙月</a:t>
              </a:r>
              <a:r>
                <a:rPr lang="zh-TW" altLang="en-US" dirty="0"/>
                <a:t>消耗量</a:t>
              </a:r>
              <a:endParaRPr lang="en-US" altLang="zh-TW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6F6CF21-52AE-DD46-8240-3B97A664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062" y="2787783"/>
              <a:ext cx="468636" cy="920230"/>
            </a:xfrm>
            <a:prstGeom prst="rect">
              <a:avLst/>
            </a:prstGeom>
          </p:spPr>
        </p:pic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D9615105-4582-9840-A7A3-5B7961E4D8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34" y="1916426"/>
            <a:ext cx="954026" cy="36271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14F1157-1158-324E-8CF1-D26A142C9B3E}"/>
              </a:ext>
            </a:extLst>
          </p:cNvPr>
          <p:cNvSpPr txBox="1"/>
          <p:nvPr/>
        </p:nvSpPr>
        <p:spPr>
          <a:xfrm>
            <a:off x="5041557" y="5708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6EA269E-8BE7-4C4B-92B3-11E9B607AFED}"/>
              </a:ext>
            </a:extLst>
          </p:cNvPr>
          <p:cNvSpPr txBox="1"/>
          <p:nvPr/>
        </p:nvSpPr>
        <p:spPr>
          <a:xfrm>
            <a:off x="1532863" y="4312456"/>
            <a:ext cx="1618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r">
              <a:defRPr sz="200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Value :</a:t>
            </a:r>
            <a:r>
              <a:rPr lang="zh-TW" altLang="en-US" dirty="0"/>
              <a:t> </a:t>
            </a:r>
            <a:r>
              <a:rPr lang="en-US" altLang="zh-TW" dirty="0"/>
              <a:t> 50%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FA9B8B-2EB9-F94B-82BA-BFD0B54FCAF1}"/>
              </a:ext>
            </a:extLst>
          </p:cNvPr>
          <p:cNvSpPr/>
          <p:nvPr/>
        </p:nvSpPr>
        <p:spPr>
          <a:xfrm>
            <a:off x="2442663" y="4312456"/>
            <a:ext cx="7088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68CA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60%</a:t>
            </a:r>
            <a:endParaRPr lang="zh-TW" altLang="en-US" sz="2000" dirty="0">
              <a:solidFill>
                <a:srgbClr val="68CAF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5C10B55-969C-614B-AD21-54996B7A9398}"/>
              </a:ext>
            </a:extLst>
          </p:cNvPr>
          <p:cNvSpPr/>
          <p:nvPr/>
        </p:nvSpPr>
        <p:spPr>
          <a:xfrm>
            <a:off x="2442663" y="4312456"/>
            <a:ext cx="7088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68CA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  <a:endParaRPr lang="zh-TW" altLang="en-US" sz="2000" dirty="0">
              <a:solidFill>
                <a:srgbClr val="68CAF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5BF982-EA6E-4C46-AA56-A02233DA456E}"/>
              </a:ext>
            </a:extLst>
          </p:cNvPr>
          <p:cNvSpPr/>
          <p:nvPr/>
        </p:nvSpPr>
        <p:spPr>
          <a:xfrm>
            <a:off x="2442663" y="4312456"/>
            <a:ext cx="7088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68CA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endParaRPr lang="zh-TW" altLang="en-US" sz="2000" dirty="0">
              <a:solidFill>
                <a:srgbClr val="68CAF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57E5910-7889-994C-B576-AC0236E51677}"/>
              </a:ext>
            </a:extLst>
          </p:cNvPr>
          <p:cNvSpPr/>
          <p:nvPr/>
        </p:nvSpPr>
        <p:spPr>
          <a:xfrm>
            <a:off x="2442663" y="4312456"/>
            <a:ext cx="7088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68CA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90%</a:t>
            </a:r>
            <a:endParaRPr lang="zh-TW" altLang="en-US" sz="2000" dirty="0">
              <a:solidFill>
                <a:srgbClr val="68CAF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A306A85-E613-2747-AFD2-4F16533C0309}"/>
              </a:ext>
            </a:extLst>
          </p:cNvPr>
          <p:cNvSpPr/>
          <p:nvPr/>
        </p:nvSpPr>
        <p:spPr>
          <a:xfrm>
            <a:off x="2442663" y="4312456"/>
            <a:ext cx="85792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68CA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endParaRPr lang="zh-TW" altLang="en-US" sz="2000" dirty="0">
              <a:solidFill>
                <a:srgbClr val="68CAF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" name="阿姨補衛生紙">
            <a:hlinkClick r:id="" action="ppaction://media"/>
            <a:extLst>
              <a:ext uri="{FF2B5EF4-FFF2-40B4-BE49-F238E27FC236}">
                <a16:creationId xmlns:a16="http://schemas.microsoft.com/office/drawing/2014/main" id="{97F5E1EC-FC53-4741-A85F-9070FC799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45337" y="282028"/>
            <a:ext cx="3380014" cy="6008914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4BFD70A7-D314-2F48-A03E-EF17E06B8EB6}"/>
              </a:ext>
            </a:extLst>
          </p:cNvPr>
          <p:cNvSpPr txBox="1"/>
          <p:nvPr/>
        </p:nvSpPr>
        <p:spPr>
          <a:xfrm>
            <a:off x="6865219" y="6433735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332515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46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28" grpId="0" animBg="1"/>
      <p:bldP spid="28" grpId="1" animBg="1"/>
      <p:bldP spid="29" grpId="0" animBg="1"/>
      <p:bldP spid="30" grpId="0"/>
      <p:bldP spid="8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9476E360-46BB-9146-99A4-2DD000B18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68" y="2426956"/>
            <a:ext cx="1694691" cy="1697739"/>
          </a:xfrm>
          <a:prstGeom prst="rect">
            <a:avLst/>
          </a:prstGeom>
        </p:spPr>
      </p:pic>
      <p:sp>
        <p:nvSpPr>
          <p:cNvPr id="39" name="橢圓 38">
            <a:extLst>
              <a:ext uri="{FF2B5EF4-FFF2-40B4-BE49-F238E27FC236}">
                <a16:creationId xmlns:a16="http://schemas.microsoft.com/office/drawing/2014/main" id="{7E402FD7-34DC-DB45-80C1-1170F97B88CC}"/>
              </a:ext>
            </a:extLst>
          </p:cNvPr>
          <p:cNvSpPr/>
          <p:nvPr/>
        </p:nvSpPr>
        <p:spPr>
          <a:xfrm>
            <a:off x="1894676" y="2790766"/>
            <a:ext cx="972385" cy="972385"/>
          </a:xfrm>
          <a:prstGeom prst="ellipse">
            <a:avLst/>
          </a:prstGeom>
          <a:solidFill>
            <a:srgbClr val="68C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798BA65-4C99-6E4C-9FE9-6D18DFAA1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22" y="1320289"/>
            <a:ext cx="7340600" cy="1917700"/>
          </a:xfrm>
          <a:prstGeom prst="rect">
            <a:avLst/>
          </a:prstGeom>
        </p:spPr>
      </p:pic>
      <p:sp>
        <p:nvSpPr>
          <p:cNvPr id="33" name="橢圓 32">
            <a:extLst>
              <a:ext uri="{FF2B5EF4-FFF2-40B4-BE49-F238E27FC236}">
                <a16:creationId xmlns:a16="http://schemas.microsoft.com/office/drawing/2014/main" id="{8F2DC62C-9195-AD45-867F-C43F0FA74EF9}"/>
              </a:ext>
            </a:extLst>
          </p:cNvPr>
          <p:cNvSpPr/>
          <p:nvPr/>
        </p:nvSpPr>
        <p:spPr>
          <a:xfrm>
            <a:off x="1894676" y="2790767"/>
            <a:ext cx="972385" cy="972385"/>
          </a:xfrm>
          <a:prstGeom prst="ellipse">
            <a:avLst/>
          </a:prstGeom>
          <a:solidFill>
            <a:srgbClr val="EE1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57EA25B-DFA4-8244-A802-162A3CC49E7A}"/>
              </a:ext>
            </a:extLst>
          </p:cNvPr>
          <p:cNvSpPr/>
          <p:nvPr/>
        </p:nvSpPr>
        <p:spPr>
          <a:xfrm>
            <a:off x="2032445" y="2928536"/>
            <a:ext cx="696847" cy="696847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36846A4C-631A-6D44-99C1-DB31569CBBA5}"/>
              </a:ext>
            </a:extLst>
          </p:cNvPr>
          <p:cNvSpPr/>
          <p:nvPr/>
        </p:nvSpPr>
        <p:spPr>
          <a:xfrm>
            <a:off x="2058409" y="2958428"/>
            <a:ext cx="637063" cy="637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BA88961-6BC0-CF41-90F0-AC9E4192D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34" y="1916426"/>
            <a:ext cx="954026" cy="3627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849519-BE45-F947-A900-3166F1A39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22" y="2300986"/>
            <a:ext cx="6731000" cy="1905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1AF58B9-0B4E-C542-902A-43542F7F12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22" y="2663329"/>
            <a:ext cx="6985000" cy="34290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AEC48E-384B-3A41-9E9E-F80C7FFA5AD6}"/>
              </a:ext>
            </a:extLst>
          </p:cNvPr>
          <p:cNvSpPr txBox="1"/>
          <p:nvPr/>
        </p:nvSpPr>
        <p:spPr>
          <a:xfrm>
            <a:off x="1532862" y="4312456"/>
            <a:ext cx="182704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 algn="r">
              <a:defRPr sz="200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Value :</a:t>
            </a:r>
            <a:r>
              <a:rPr lang="zh-TW" altLang="en-US" dirty="0"/>
              <a:t> </a:t>
            </a:r>
            <a:r>
              <a:rPr lang="en-US" altLang="zh-TW" dirty="0"/>
              <a:t> 17.2%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3BAFF4B-615E-1344-ACFF-11C3724CB48A}"/>
              </a:ext>
            </a:extLst>
          </p:cNvPr>
          <p:cNvSpPr/>
          <p:nvPr/>
        </p:nvSpPr>
        <p:spPr>
          <a:xfrm>
            <a:off x="2442663" y="4312456"/>
            <a:ext cx="9172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30.0%</a:t>
            </a:r>
            <a:endParaRPr lang="zh-TW" altLang="en-US" sz="2000" dirty="0">
              <a:solidFill>
                <a:srgbClr val="FE82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A8FE6AD-E9F0-7141-8E51-F7FED5792D48}"/>
              </a:ext>
            </a:extLst>
          </p:cNvPr>
          <p:cNvSpPr/>
          <p:nvPr/>
        </p:nvSpPr>
        <p:spPr>
          <a:xfrm>
            <a:off x="2442663" y="4312456"/>
            <a:ext cx="9172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40.0%</a:t>
            </a:r>
            <a:endParaRPr lang="zh-TW" altLang="en-US" sz="2000" dirty="0">
              <a:solidFill>
                <a:srgbClr val="FE82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A49A945-2F7F-7744-B9A1-6CC8826BD578}"/>
              </a:ext>
            </a:extLst>
          </p:cNvPr>
          <p:cNvSpPr/>
          <p:nvPr/>
        </p:nvSpPr>
        <p:spPr>
          <a:xfrm>
            <a:off x="2442663" y="4312456"/>
            <a:ext cx="9172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68CA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55.3%</a:t>
            </a:r>
            <a:endParaRPr lang="zh-TW" altLang="en-US" sz="2000" dirty="0">
              <a:solidFill>
                <a:srgbClr val="68CAF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9934F2A-EFB5-BC49-B454-2F47BAD50419}"/>
              </a:ext>
            </a:extLst>
          </p:cNvPr>
          <p:cNvSpPr/>
          <p:nvPr/>
        </p:nvSpPr>
        <p:spPr>
          <a:xfrm>
            <a:off x="2442663" y="4312456"/>
            <a:ext cx="9172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68CA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62.2%</a:t>
            </a:r>
            <a:endParaRPr lang="zh-TW" altLang="en-US" sz="2000" dirty="0">
              <a:solidFill>
                <a:srgbClr val="68CAF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6C79117-9AA0-7045-AACF-07B4CB7B7556}"/>
              </a:ext>
            </a:extLst>
          </p:cNvPr>
          <p:cNvSpPr/>
          <p:nvPr/>
        </p:nvSpPr>
        <p:spPr>
          <a:xfrm>
            <a:off x="2442663" y="4312456"/>
            <a:ext cx="9172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rgbClr val="68CA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76.6%</a:t>
            </a:r>
            <a:endParaRPr lang="zh-TW" altLang="en-US" sz="2000" dirty="0">
              <a:solidFill>
                <a:srgbClr val="68CAF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E1B28A6-DB98-3342-A05B-DB5C502278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32" y="3445516"/>
            <a:ext cx="4445000" cy="19177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8B0B44-9D1E-F745-B511-0B045D7E3DA3}"/>
              </a:ext>
            </a:extLst>
          </p:cNvPr>
          <p:cNvSpPr txBox="1"/>
          <p:nvPr/>
        </p:nvSpPr>
        <p:spPr>
          <a:xfrm>
            <a:off x="6865219" y="6433735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5499460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8" dur="125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 animBg="1"/>
      <p:bldP spid="33" grpId="1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8354178-D751-FB4E-AD86-734FA3FF8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29" y="1301750"/>
            <a:ext cx="9677400" cy="4254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63F132-D5A6-344C-A848-0FDABD660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806450"/>
            <a:ext cx="11544300" cy="52451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D410F4C-CD56-DE44-BCE8-E51C20E26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9" y="1301750"/>
            <a:ext cx="9664700" cy="42545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36360C1-430D-EA4C-8D20-856317315BEA}"/>
              </a:ext>
            </a:extLst>
          </p:cNvPr>
          <p:cNvSpPr/>
          <p:nvPr/>
        </p:nvSpPr>
        <p:spPr>
          <a:xfrm>
            <a:off x="0" y="457200"/>
            <a:ext cx="12192000" cy="57953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84B92CB-BECD-5845-8FDE-0F6D9FC4A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219" y="5071935"/>
            <a:ext cx="2768600" cy="546100"/>
          </a:xfrm>
          <a:prstGeom prst="rect">
            <a:avLst/>
          </a:prstGeom>
          <a:effectLst>
            <a:outerShdw blurRad="76200" dist="101600" dir="30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40" name="群組 39">
            <a:extLst>
              <a:ext uri="{FF2B5EF4-FFF2-40B4-BE49-F238E27FC236}">
                <a16:creationId xmlns:a16="http://schemas.microsoft.com/office/drawing/2014/main" id="{DC4CAB2C-C3FF-4F47-8910-B02B61CFC11F}"/>
              </a:ext>
            </a:extLst>
          </p:cNvPr>
          <p:cNvGrpSpPr/>
          <p:nvPr/>
        </p:nvGrpSpPr>
        <p:grpSpPr>
          <a:xfrm>
            <a:off x="1404978" y="1301750"/>
            <a:ext cx="6201720" cy="4139513"/>
            <a:chOff x="1099751" y="1495168"/>
            <a:chExt cx="6201720" cy="4139513"/>
          </a:xfrm>
          <a:effectLst>
            <a:outerShdw blurRad="889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圓角矩形 41">
              <a:extLst>
                <a:ext uri="{FF2B5EF4-FFF2-40B4-BE49-F238E27FC236}">
                  <a16:creationId xmlns:a16="http://schemas.microsoft.com/office/drawing/2014/main" id="{15EF590A-9CAE-4D4C-855A-2A380C6CFE25}"/>
                </a:ext>
              </a:extLst>
            </p:cNvPr>
            <p:cNvSpPr/>
            <p:nvPr/>
          </p:nvSpPr>
          <p:spPr>
            <a:xfrm>
              <a:off x="1099751" y="1495168"/>
              <a:ext cx="6201720" cy="4139513"/>
            </a:xfrm>
            <a:prstGeom prst="roundRect">
              <a:avLst>
                <a:gd name="adj" fmla="val 44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0D90AA16-109F-3043-82A7-A514FEEF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527" y="2082480"/>
              <a:ext cx="4578167" cy="2693039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05BECD0E-E31B-3942-B4F6-A37432925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228" y="1726083"/>
              <a:ext cx="5966766" cy="3677682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DB7D8C82-950D-A947-A483-B7DDA3D86C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54" y="1887311"/>
            <a:ext cx="4578167" cy="269303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008591-F1A9-114B-A852-8E01E4C49FFA}"/>
              </a:ext>
            </a:extLst>
          </p:cNvPr>
          <p:cNvSpPr txBox="1"/>
          <p:nvPr/>
        </p:nvSpPr>
        <p:spPr>
          <a:xfrm>
            <a:off x="6865219" y="6433735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3872828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5" dur="125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8D2AB9D-38E9-8748-968B-3977A256C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0" y="4491990"/>
            <a:ext cx="1465304" cy="1360170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2D42190D-5F57-7A4A-ADCB-6CB40058092E}"/>
              </a:ext>
            </a:extLst>
          </p:cNvPr>
          <p:cNvGrpSpPr/>
          <p:nvPr/>
        </p:nvGrpSpPr>
        <p:grpSpPr>
          <a:xfrm>
            <a:off x="1112601" y="3233163"/>
            <a:ext cx="1667260" cy="1258827"/>
            <a:chOff x="1112601" y="3233163"/>
            <a:chExt cx="1667260" cy="125882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CF74B03-8661-DE4D-BC27-81385CAF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02" y="3233163"/>
              <a:ext cx="1667259" cy="125882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B305933-7DEB-6F4E-AD26-6654E49B1AF0}"/>
                </a:ext>
              </a:extLst>
            </p:cNvPr>
            <p:cNvSpPr/>
            <p:nvPr/>
          </p:nvSpPr>
          <p:spPr>
            <a:xfrm>
              <a:off x="1112601" y="3243441"/>
              <a:ext cx="1667259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diff</a:t>
              </a:r>
              <a:r>
                <a:rPr lang="zh-TW" altLang="en-US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lang="zh-TW" altLang="en-US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 </a:t>
              </a:r>
            </a:p>
            <a:p>
              <a:pPr lvl="0">
                <a:defRPr/>
              </a:pPr>
              <a:r>
                <a:rPr lang="zh-TW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將數據移動後，與原數據比較得出的</a:t>
              </a:r>
              <a:r>
                <a:rPr lang="zh-CN" altLang="en-US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值</a:t>
              </a:r>
              <a:endPara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6069425-1E60-1442-A1A9-455E2CA27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45" y="928250"/>
            <a:ext cx="4445000" cy="4254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8CADFA5-72CD-C54E-8AB6-A0CC5450C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44" y="928250"/>
            <a:ext cx="5003800" cy="4254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187DBA-E787-AE4B-8637-13202FDA27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43" y="928250"/>
            <a:ext cx="5003800" cy="4254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6C14E97-6E5A-8940-9365-682C04E108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45" y="3672904"/>
            <a:ext cx="954026" cy="36271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7BA93A4-8B3E-A74E-8693-61D624A21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049" y="4185706"/>
            <a:ext cx="585217" cy="13837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077E75C-DBCC-374A-A989-3A19203B99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8" y="4468365"/>
            <a:ext cx="585217" cy="138379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5389C31-B3F2-BC4F-B9ED-7C52E277D7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81" y="4468365"/>
            <a:ext cx="585217" cy="138379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189A18B-1E5B-2348-ADCC-86E9F9FE16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302" y="5371071"/>
            <a:ext cx="482600" cy="4826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F38BD15-62F5-DF43-B430-34852E7BD34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1143001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25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25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7BA93A4-8B3E-A74E-8693-61D624A21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049" y="4185706"/>
            <a:ext cx="585217" cy="13837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077E75C-DBCC-374A-A989-3A19203B9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8" y="4468365"/>
            <a:ext cx="585217" cy="138379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5389C31-B3F2-BC4F-B9ED-7C52E277D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81" y="4468365"/>
            <a:ext cx="585217" cy="1383795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E69DC712-6FA5-874E-AA1B-52A7A05D73E6}"/>
              </a:ext>
            </a:extLst>
          </p:cNvPr>
          <p:cNvGrpSpPr/>
          <p:nvPr/>
        </p:nvGrpSpPr>
        <p:grpSpPr>
          <a:xfrm>
            <a:off x="474942" y="318977"/>
            <a:ext cx="1275320" cy="1277613"/>
            <a:chOff x="1535468" y="2426956"/>
            <a:chExt cx="1694691" cy="169773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3408E7D-A4C7-8345-A95C-DCCC99E5A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ED587AF0-6E34-A840-B92D-D9AB38A2BF44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A4C7ABD-11B1-9E47-8B88-EDB232C4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24BA4C2-9A80-694C-9626-9C650D0C57B7}"/>
              </a:ext>
            </a:extLst>
          </p:cNvPr>
          <p:cNvGrpSpPr/>
          <p:nvPr/>
        </p:nvGrpSpPr>
        <p:grpSpPr>
          <a:xfrm>
            <a:off x="2376629" y="318977"/>
            <a:ext cx="1275320" cy="1277613"/>
            <a:chOff x="1535468" y="2426956"/>
            <a:chExt cx="1694691" cy="1697739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42FB595-D199-B24F-ACAC-101E5B79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7DB387F-EEE0-B647-BE17-C5B65B8A8061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BEA5AD1A-C269-9D44-9324-DD3F7B93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97C5C98-7C03-134E-850F-B6DCC80842C2}"/>
              </a:ext>
            </a:extLst>
          </p:cNvPr>
          <p:cNvGrpSpPr/>
          <p:nvPr/>
        </p:nvGrpSpPr>
        <p:grpSpPr>
          <a:xfrm>
            <a:off x="4278316" y="318977"/>
            <a:ext cx="1275320" cy="1277613"/>
            <a:chOff x="1535468" y="2426956"/>
            <a:chExt cx="1694691" cy="1697739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0C42B40-A3CB-AC43-8B06-F3F446003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FEF0C21-7E00-2A4D-9AB4-03FD7E60AC57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2593D80-4DE7-6A45-B25F-546FED13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60917B52-42B2-7845-953C-B1657A21DC9E}"/>
              </a:ext>
            </a:extLst>
          </p:cNvPr>
          <p:cNvGrpSpPr/>
          <p:nvPr/>
        </p:nvGrpSpPr>
        <p:grpSpPr>
          <a:xfrm>
            <a:off x="474942" y="1720144"/>
            <a:ext cx="1275320" cy="1277613"/>
            <a:chOff x="1535468" y="2426956"/>
            <a:chExt cx="1694691" cy="1697739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55E39F7-CC07-AA40-8C69-1C381369A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A482BD2F-9F67-5B4B-895D-BAB31936394A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7996A3C5-2D67-0C4B-A5D9-E6D688A3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80729B99-8138-8743-B213-70A7DE27E762}"/>
              </a:ext>
            </a:extLst>
          </p:cNvPr>
          <p:cNvGrpSpPr/>
          <p:nvPr/>
        </p:nvGrpSpPr>
        <p:grpSpPr>
          <a:xfrm>
            <a:off x="2376629" y="1720144"/>
            <a:ext cx="1275320" cy="1277613"/>
            <a:chOff x="1535468" y="2426956"/>
            <a:chExt cx="1694691" cy="1697739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5104D23F-4909-A64E-B491-31364D5C5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0BE72F0-DFD2-5940-AF8C-1A4D957B61D9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344666BE-B76A-F24F-BBF8-6515F9012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8E54913-BF04-154B-AD77-06FB6DBB5990}"/>
              </a:ext>
            </a:extLst>
          </p:cNvPr>
          <p:cNvGrpSpPr/>
          <p:nvPr/>
        </p:nvGrpSpPr>
        <p:grpSpPr>
          <a:xfrm>
            <a:off x="4278316" y="1720144"/>
            <a:ext cx="1275320" cy="1277613"/>
            <a:chOff x="1535468" y="2426956"/>
            <a:chExt cx="1694691" cy="1697739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E51EF2D-A122-744B-ABDD-2F043BD9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46D3EF1F-6EA2-624B-8D4F-C844EF26FA3B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18AADED-1FCA-2540-B3CC-A158527E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CD1FC4C-33BC-4F45-A24C-882FA2B777B1}"/>
              </a:ext>
            </a:extLst>
          </p:cNvPr>
          <p:cNvGrpSpPr/>
          <p:nvPr/>
        </p:nvGrpSpPr>
        <p:grpSpPr>
          <a:xfrm>
            <a:off x="474942" y="3121311"/>
            <a:ext cx="1275320" cy="1277613"/>
            <a:chOff x="1535468" y="2426956"/>
            <a:chExt cx="1694691" cy="1697739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71CA019-CD7D-8348-B6C4-67E6EFD67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84B06E3-2794-6D43-8E94-2B0219D3159F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5310529D-FE1E-D448-B078-064A91E15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F1A277AE-3B21-B94E-840E-675A12082D46}"/>
              </a:ext>
            </a:extLst>
          </p:cNvPr>
          <p:cNvGrpSpPr/>
          <p:nvPr/>
        </p:nvGrpSpPr>
        <p:grpSpPr>
          <a:xfrm>
            <a:off x="2376629" y="3121311"/>
            <a:ext cx="1275320" cy="1277613"/>
            <a:chOff x="1535468" y="2426956"/>
            <a:chExt cx="1694691" cy="1697739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9C68796-C167-694F-88BB-AD7D75BB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52786E2B-F6C8-EF48-BF95-F2DC8E61CDC0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B98569EC-34D3-624A-A0A1-8DE2D2A5B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544DA0D2-A63D-6549-8976-E10528A6B4AF}"/>
              </a:ext>
            </a:extLst>
          </p:cNvPr>
          <p:cNvGrpSpPr/>
          <p:nvPr/>
        </p:nvGrpSpPr>
        <p:grpSpPr>
          <a:xfrm>
            <a:off x="4278316" y="3121311"/>
            <a:ext cx="1275320" cy="1277613"/>
            <a:chOff x="1535468" y="2426956"/>
            <a:chExt cx="1694691" cy="1697739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A9EB1AE4-7A2A-A840-B679-F62868D18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69E71917-CC51-AF4D-AF5A-165BF791F1A0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60AC0ED5-19B1-E149-83B0-DA625B5D9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8CC344B-7A95-6340-A127-29B1477E98D6}"/>
              </a:ext>
            </a:extLst>
          </p:cNvPr>
          <p:cNvGrpSpPr/>
          <p:nvPr/>
        </p:nvGrpSpPr>
        <p:grpSpPr>
          <a:xfrm>
            <a:off x="2376629" y="4504721"/>
            <a:ext cx="1275320" cy="1277613"/>
            <a:chOff x="1535468" y="2426956"/>
            <a:chExt cx="1694691" cy="1697739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D369F8B1-70BE-0942-9386-05DD046B2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FC8FD67F-131C-044A-BAF1-FC02668C1BBA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93577B5-75C6-B94B-BCED-C16960BA5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E51363F-CADC-794D-B983-0644165E14EB}"/>
              </a:ext>
            </a:extLst>
          </p:cNvPr>
          <p:cNvGrpSpPr/>
          <p:nvPr/>
        </p:nvGrpSpPr>
        <p:grpSpPr>
          <a:xfrm>
            <a:off x="6558366" y="4185706"/>
            <a:ext cx="3220841" cy="1666454"/>
            <a:chOff x="6558366" y="4185706"/>
            <a:chExt cx="3220841" cy="1666454"/>
          </a:xfrm>
        </p:grpSpPr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C3B50D83-CF7D-714B-A253-9962DC5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990" y="4185706"/>
              <a:ext cx="585217" cy="1383795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6F1697BE-2594-634C-B4A7-8786BBF7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272" y="4185706"/>
              <a:ext cx="585217" cy="1383795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1F9E4053-8F2D-3246-9201-68CD9DB00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6851" y="4468365"/>
              <a:ext cx="585217" cy="1383795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CF66D94E-44C3-1B42-BF4C-95668C1FA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6404" y="4468365"/>
              <a:ext cx="585217" cy="1383795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85A27BB5-4EF4-4D41-B7A0-673E3007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213" y="4185706"/>
              <a:ext cx="585217" cy="1383795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0E990B72-CD70-3847-AC1F-0A9BF75E2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366" y="4185706"/>
              <a:ext cx="585217" cy="1383795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70111139-4F08-4B4B-973D-0570D15C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498" y="4468365"/>
              <a:ext cx="585217" cy="1383795"/>
            </a:xfrm>
            <a:prstGeom prst="rect">
              <a:avLst/>
            </a:prstGeom>
          </p:spPr>
        </p:pic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EEA41D71-831F-CC44-89A8-5468DA5B7C40}"/>
              </a:ext>
            </a:extLst>
          </p:cNvPr>
          <p:cNvGrpSpPr/>
          <p:nvPr/>
        </p:nvGrpSpPr>
        <p:grpSpPr>
          <a:xfrm>
            <a:off x="6558366" y="2785650"/>
            <a:ext cx="4521032" cy="1666454"/>
            <a:chOff x="6558366" y="2785650"/>
            <a:chExt cx="4521032" cy="1666454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92241D0B-E13E-5143-BCCF-E10E4A895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049" y="2785650"/>
              <a:ext cx="585217" cy="1383795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1192E76-46F7-854B-ACCA-4631EBFA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4628" y="3068309"/>
              <a:ext cx="585217" cy="1383795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209C32D0-3E5D-2042-BD1B-77388165F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4181" y="3068309"/>
              <a:ext cx="585217" cy="1383795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0A43C7DA-5F5C-2A48-B835-004C727A5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990" y="2785650"/>
              <a:ext cx="585217" cy="1383795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107544A-433A-B64C-A13E-7BAC08C4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272" y="2785650"/>
              <a:ext cx="585217" cy="1383795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F582F025-E362-2249-83F0-3815BBF1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6851" y="3068309"/>
              <a:ext cx="585217" cy="1383795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7F44F7BF-DD2C-734F-B5F2-D072BE1C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6404" y="3068309"/>
              <a:ext cx="585217" cy="1383795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7432DCF4-7A11-B542-B140-5D067E82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213" y="2785650"/>
              <a:ext cx="585217" cy="1383795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50739C25-362F-8348-9364-7AEC7801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366" y="2785650"/>
              <a:ext cx="585217" cy="1383795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B7DC3712-788F-BD47-AF69-73E8E07F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498" y="3068309"/>
              <a:ext cx="585217" cy="1383795"/>
            </a:xfrm>
            <a:prstGeom prst="rect">
              <a:avLst/>
            </a:prstGeom>
          </p:spPr>
        </p:pic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7AF17B45-A6D6-0E46-B166-10BD8121D4CB}"/>
              </a:ext>
            </a:extLst>
          </p:cNvPr>
          <p:cNvGrpSpPr/>
          <p:nvPr/>
        </p:nvGrpSpPr>
        <p:grpSpPr>
          <a:xfrm>
            <a:off x="6558366" y="1306473"/>
            <a:ext cx="4521032" cy="1666454"/>
            <a:chOff x="6558366" y="1306473"/>
            <a:chExt cx="4521032" cy="1666454"/>
          </a:xfrm>
        </p:grpSpPr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77404FF5-439B-4242-978C-CFD997CB1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049" y="1306473"/>
              <a:ext cx="585217" cy="1383795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888D55FC-1490-DF4D-AF90-D457592A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4628" y="1589132"/>
              <a:ext cx="585217" cy="1383795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CB432BCB-EC6E-B547-A6FD-71464B67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4181" y="1589132"/>
              <a:ext cx="585217" cy="1383795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166673A7-695E-EE4A-ADD8-C83EADED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990" y="1306473"/>
              <a:ext cx="585217" cy="1383795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217F9F11-0B27-3742-9481-6340FE717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272" y="1306473"/>
              <a:ext cx="585217" cy="1383795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D5861F7B-3FE9-164D-8BBC-5FB02842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6851" y="1589132"/>
              <a:ext cx="585217" cy="1383795"/>
            </a:xfrm>
            <a:prstGeom prst="rect">
              <a:avLst/>
            </a:prstGeom>
          </p:spPr>
        </p:pic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A6BB7F30-9640-5944-B394-A6CA5065F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6404" y="1589132"/>
              <a:ext cx="585217" cy="1383795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4A0B85EB-672A-194A-A0C8-90D9C6351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213" y="1306473"/>
              <a:ext cx="585217" cy="1383795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CAC436D7-EDA7-DB4F-947B-A6467110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366" y="1306473"/>
              <a:ext cx="585217" cy="1383795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BB83C727-0FBC-5249-9762-CFF628D8B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498" y="1589132"/>
              <a:ext cx="585217" cy="1383795"/>
            </a:xfrm>
            <a:prstGeom prst="rect">
              <a:avLst/>
            </a:prstGeom>
          </p:spPr>
        </p:pic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6FB172FF-3D00-7946-AA63-7810E5EC7321}"/>
              </a:ext>
            </a:extLst>
          </p:cNvPr>
          <p:cNvGrpSpPr/>
          <p:nvPr/>
        </p:nvGrpSpPr>
        <p:grpSpPr>
          <a:xfrm>
            <a:off x="6558366" y="-132362"/>
            <a:ext cx="4521032" cy="1666454"/>
            <a:chOff x="6558366" y="-132362"/>
            <a:chExt cx="4521032" cy="1666454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F52C1081-2DE4-D545-A222-32C4CB398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049" y="-132362"/>
              <a:ext cx="585217" cy="1383795"/>
            </a:xfrm>
            <a:prstGeom prst="rect">
              <a:avLst/>
            </a:prstGeom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C3EEBDB3-B318-A543-92FA-3197907FE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4628" y="150297"/>
              <a:ext cx="585217" cy="1383795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9D596B99-9A34-7D43-B70C-7FCC6FD2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4181" y="150297"/>
              <a:ext cx="585217" cy="1383795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78C8C689-3EDE-7D47-A4EB-6AC3A1488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990" y="-132362"/>
              <a:ext cx="585217" cy="1383795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2AD17B41-9852-9D46-ADDA-71BD261D7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272" y="-132362"/>
              <a:ext cx="585217" cy="1383795"/>
            </a:xfrm>
            <a:prstGeom prst="rect">
              <a:avLst/>
            </a:prstGeom>
          </p:spPr>
        </p:pic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8572885A-54F5-1744-AEEA-56F1713E6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6851" y="150297"/>
              <a:ext cx="585217" cy="1383795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9D4DBA19-303D-724D-9303-8E4736C3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6404" y="150297"/>
              <a:ext cx="585217" cy="1383795"/>
            </a:xfrm>
            <a:prstGeom prst="rect">
              <a:avLst/>
            </a:prstGeom>
          </p:spPr>
        </p:pic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C3B059D3-D37F-A347-B93D-90B49AC5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213" y="-132362"/>
              <a:ext cx="585217" cy="1383795"/>
            </a:xfrm>
            <a:prstGeom prst="rect">
              <a:avLst/>
            </a:prstGeom>
          </p:spPr>
        </p:pic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1DCD86CA-0575-554B-AF3A-E24416656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366" y="-132362"/>
              <a:ext cx="585217" cy="1383795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26553D17-EDC4-6F42-92CF-393B78DC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498" y="150297"/>
              <a:ext cx="585217" cy="1383795"/>
            </a:xfrm>
            <a:prstGeom prst="rect">
              <a:avLst/>
            </a:prstGeom>
          </p:spPr>
        </p:pic>
      </p:grpSp>
      <p:pic>
        <p:nvPicPr>
          <p:cNvPr id="118" name="圖片 117">
            <a:extLst>
              <a:ext uri="{FF2B5EF4-FFF2-40B4-BE49-F238E27FC236}">
                <a16:creationId xmlns:a16="http://schemas.microsoft.com/office/drawing/2014/main" id="{CB844C12-F12B-EA46-85A5-F1E7A9044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747" y="4102766"/>
            <a:ext cx="825500" cy="1727200"/>
          </a:xfrm>
          <a:prstGeom prst="rect">
            <a:avLst/>
          </a:prstGeom>
        </p:spPr>
      </p:pic>
      <p:sp>
        <p:nvSpPr>
          <p:cNvPr id="88" name="文字方塊 87">
            <a:extLst>
              <a:ext uri="{FF2B5EF4-FFF2-40B4-BE49-F238E27FC236}">
                <a16:creationId xmlns:a16="http://schemas.microsoft.com/office/drawing/2014/main" id="{8EECA2E9-AC70-2C48-A345-8B274936F0C7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7221801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E69DC712-6FA5-874E-AA1B-52A7A05D73E6}"/>
              </a:ext>
            </a:extLst>
          </p:cNvPr>
          <p:cNvGrpSpPr/>
          <p:nvPr/>
        </p:nvGrpSpPr>
        <p:grpSpPr>
          <a:xfrm>
            <a:off x="474942" y="318977"/>
            <a:ext cx="1275320" cy="1277613"/>
            <a:chOff x="1535468" y="2426956"/>
            <a:chExt cx="1694691" cy="169773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3408E7D-A4C7-8345-A95C-DCCC99E5A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ED587AF0-6E34-A840-B92D-D9AB38A2BF44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A4C7ABD-11B1-9E47-8B88-EDB232C4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24BA4C2-9A80-694C-9626-9C650D0C57B7}"/>
              </a:ext>
            </a:extLst>
          </p:cNvPr>
          <p:cNvGrpSpPr/>
          <p:nvPr/>
        </p:nvGrpSpPr>
        <p:grpSpPr>
          <a:xfrm>
            <a:off x="2376629" y="318977"/>
            <a:ext cx="1275320" cy="1277613"/>
            <a:chOff x="1535468" y="2426956"/>
            <a:chExt cx="1694691" cy="1697739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42FB595-D199-B24F-ACAC-101E5B79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7DB387F-EEE0-B647-BE17-C5B65B8A8061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BEA5AD1A-C269-9D44-9324-DD3F7B93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97C5C98-7C03-134E-850F-B6DCC80842C2}"/>
              </a:ext>
            </a:extLst>
          </p:cNvPr>
          <p:cNvGrpSpPr/>
          <p:nvPr/>
        </p:nvGrpSpPr>
        <p:grpSpPr>
          <a:xfrm>
            <a:off x="4278316" y="318977"/>
            <a:ext cx="1275320" cy="1277613"/>
            <a:chOff x="1535468" y="2426956"/>
            <a:chExt cx="1694691" cy="1697739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0C42B40-A3CB-AC43-8B06-F3F446003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FEF0C21-7E00-2A4D-9AB4-03FD7E60AC57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2593D80-4DE7-6A45-B25F-546FED13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60917B52-42B2-7845-953C-B1657A21DC9E}"/>
              </a:ext>
            </a:extLst>
          </p:cNvPr>
          <p:cNvGrpSpPr/>
          <p:nvPr/>
        </p:nvGrpSpPr>
        <p:grpSpPr>
          <a:xfrm>
            <a:off x="474942" y="1720144"/>
            <a:ext cx="1275320" cy="1277613"/>
            <a:chOff x="1535468" y="2426956"/>
            <a:chExt cx="1694691" cy="1697739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55E39F7-CC07-AA40-8C69-1C381369A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A482BD2F-9F67-5B4B-895D-BAB31936394A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7996A3C5-2D67-0C4B-A5D9-E6D688A3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80729B99-8138-8743-B213-70A7DE27E762}"/>
              </a:ext>
            </a:extLst>
          </p:cNvPr>
          <p:cNvGrpSpPr/>
          <p:nvPr/>
        </p:nvGrpSpPr>
        <p:grpSpPr>
          <a:xfrm>
            <a:off x="2376629" y="1720144"/>
            <a:ext cx="1275320" cy="1277613"/>
            <a:chOff x="1535468" y="2426956"/>
            <a:chExt cx="1694691" cy="1697739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5104D23F-4909-A64E-B491-31364D5C5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0BE72F0-DFD2-5940-AF8C-1A4D957B61D9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344666BE-B76A-F24F-BBF8-6515F9012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8E54913-BF04-154B-AD77-06FB6DBB5990}"/>
              </a:ext>
            </a:extLst>
          </p:cNvPr>
          <p:cNvGrpSpPr/>
          <p:nvPr/>
        </p:nvGrpSpPr>
        <p:grpSpPr>
          <a:xfrm>
            <a:off x="4278316" y="1720144"/>
            <a:ext cx="1275320" cy="1277613"/>
            <a:chOff x="1535468" y="2426956"/>
            <a:chExt cx="1694691" cy="1697739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E51EF2D-A122-744B-ABDD-2F043BD9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46D3EF1F-6EA2-624B-8D4F-C844EF26FA3B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18AADED-1FCA-2540-B3CC-A158527E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ACD1FC4C-33BC-4F45-A24C-882FA2B777B1}"/>
              </a:ext>
            </a:extLst>
          </p:cNvPr>
          <p:cNvGrpSpPr/>
          <p:nvPr/>
        </p:nvGrpSpPr>
        <p:grpSpPr>
          <a:xfrm>
            <a:off x="474942" y="3121311"/>
            <a:ext cx="1275320" cy="1277613"/>
            <a:chOff x="1535468" y="2426956"/>
            <a:chExt cx="1694691" cy="1697739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71CA019-CD7D-8348-B6C4-67E6EFD67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84B06E3-2794-6D43-8E94-2B0219D3159F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5310529D-FE1E-D448-B078-064A91E15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F1A277AE-3B21-B94E-840E-675A12082D46}"/>
              </a:ext>
            </a:extLst>
          </p:cNvPr>
          <p:cNvGrpSpPr/>
          <p:nvPr/>
        </p:nvGrpSpPr>
        <p:grpSpPr>
          <a:xfrm>
            <a:off x="2376629" y="3121311"/>
            <a:ext cx="1275320" cy="1277613"/>
            <a:chOff x="1535468" y="2426956"/>
            <a:chExt cx="1694691" cy="1697739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9C68796-C167-694F-88BB-AD7D75BB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52786E2B-F6C8-EF48-BF95-F2DC8E61CDC0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B98569EC-34D3-624A-A0A1-8DE2D2A5B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544DA0D2-A63D-6549-8976-E10528A6B4AF}"/>
              </a:ext>
            </a:extLst>
          </p:cNvPr>
          <p:cNvGrpSpPr/>
          <p:nvPr/>
        </p:nvGrpSpPr>
        <p:grpSpPr>
          <a:xfrm>
            <a:off x="4278316" y="3121311"/>
            <a:ext cx="1275320" cy="1277613"/>
            <a:chOff x="1535468" y="2426956"/>
            <a:chExt cx="1694691" cy="1697739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A9EB1AE4-7A2A-A840-B679-F62868D18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69E71917-CC51-AF4D-AF5A-165BF791F1A0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60AC0ED5-19B1-E149-83B0-DA625B5D9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8CC344B-7A95-6340-A127-29B1477E98D6}"/>
              </a:ext>
            </a:extLst>
          </p:cNvPr>
          <p:cNvGrpSpPr/>
          <p:nvPr/>
        </p:nvGrpSpPr>
        <p:grpSpPr>
          <a:xfrm>
            <a:off x="2376629" y="4504721"/>
            <a:ext cx="1275320" cy="1277613"/>
            <a:chOff x="1535468" y="2426956"/>
            <a:chExt cx="1694691" cy="1697739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D369F8B1-70BE-0942-9386-05DD046B2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784" y="2672320"/>
              <a:ext cx="1210058" cy="1207010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FC8FD67F-131C-044A-BAF1-FC02668C1BBA}"/>
                </a:ext>
              </a:extLst>
            </p:cNvPr>
            <p:cNvSpPr/>
            <p:nvPr/>
          </p:nvSpPr>
          <p:spPr>
            <a:xfrm>
              <a:off x="2055716" y="2967954"/>
              <a:ext cx="637063" cy="637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93577B5-75C6-B94B-BCED-C16960BA5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468" y="2426956"/>
              <a:ext cx="1694691" cy="1697739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460D92-86B1-784B-B7D0-61D59F23868B}"/>
              </a:ext>
            </a:extLst>
          </p:cNvPr>
          <p:cNvSpPr txBox="1"/>
          <p:nvPr/>
        </p:nvSpPr>
        <p:spPr>
          <a:xfrm>
            <a:off x="1654519" y="403785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endParaRPr kumimoji="1" lang="zh-TW" altLang="en-US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C58AC0A0-ACDD-BF40-951F-6C378019EDAE}"/>
              </a:ext>
            </a:extLst>
          </p:cNvPr>
          <p:cNvSpPr txBox="1"/>
          <p:nvPr/>
        </p:nvSpPr>
        <p:spPr>
          <a:xfrm>
            <a:off x="3551639" y="403785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endParaRPr kumimoji="1" lang="zh-TW" altLang="en-US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C1592CE-4B9E-1B49-8D3E-A86AB1610536}"/>
              </a:ext>
            </a:extLst>
          </p:cNvPr>
          <p:cNvSpPr txBox="1"/>
          <p:nvPr/>
        </p:nvSpPr>
        <p:spPr>
          <a:xfrm>
            <a:off x="1654519" y="1799430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endParaRPr kumimoji="1" lang="zh-TW" altLang="en-US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41EFAB6-19F3-3F4C-8AB8-8E92D0A183AF}"/>
              </a:ext>
            </a:extLst>
          </p:cNvPr>
          <p:cNvSpPr txBox="1"/>
          <p:nvPr/>
        </p:nvSpPr>
        <p:spPr>
          <a:xfrm>
            <a:off x="3551639" y="1799430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endParaRPr kumimoji="1" lang="zh-TW" altLang="en-US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8E7B4008-768B-0C49-8F50-FC67FB25FDE8}"/>
              </a:ext>
            </a:extLst>
          </p:cNvPr>
          <p:cNvSpPr txBox="1"/>
          <p:nvPr/>
        </p:nvSpPr>
        <p:spPr>
          <a:xfrm>
            <a:off x="1654519" y="3196740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endParaRPr kumimoji="1" lang="zh-TW" altLang="en-US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149E5385-72E0-5A48-9127-A393C1DCF35A}"/>
              </a:ext>
            </a:extLst>
          </p:cNvPr>
          <p:cNvSpPr txBox="1"/>
          <p:nvPr/>
        </p:nvSpPr>
        <p:spPr>
          <a:xfrm>
            <a:off x="3551639" y="3196740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endParaRPr kumimoji="1" lang="zh-TW" altLang="en-US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C05755B-A68B-D446-AE82-A7D889006768}"/>
              </a:ext>
            </a:extLst>
          </p:cNvPr>
          <p:cNvSpPr txBox="1"/>
          <p:nvPr/>
        </p:nvSpPr>
        <p:spPr>
          <a:xfrm>
            <a:off x="1654519" y="4608681"/>
            <a:ext cx="817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endParaRPr kumimoji="1" lang="zh-TW" altLang="en-US" sz="6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EEDE016-E79E-B747-B98C-C38E9982239C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820845122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0A155724-9622-FB4F-A2FC-6BABD686876E}"/>
              </a:ext>
            </a:extLst>
          </p:cNvPr>
          <p:cNvSpPr txBox="1"/>
          <p:nvPr/>
        </p:nvSpPr>
        <p:spPr>
          <a:xfrm>
            <a:off x="3003177" y="313661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每月平均消耗量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4DE907D9-E241-AE48-B745-EDD7BC23BAE5}"/>
              </a:ext>
            </a:extLst>
          </p:cNvPr>
          <p:cNvSpPr txBox="1"/>
          <p:nvPr/>
        </p:nvSpPr>
        <p:spPr>
          <a:xfrm>
            <a:off x="6311153" y="313661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zh-TW" dirty="0">
                <a:solidFill>
                  <a:srgbClr val="FE8205"/>
                </a:solidFill>
              </a:rPr>
              <a:t>幾天更換一次</a:t>
            </a:r>
            <a:endParaRPr lang="zh-TW" altLang="en-US" dirty="0">
              <a:solidFill>
                <a:srgbClr val="FE820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F69784-1F52-DA42-BB99-131FAF0F490A}"/>
              </a:ext>
            </a:extLst>
          </p:cNvPr>
          <p:cNvSpPr/>
          <p:nvPr/>
        </p:nvSpPr>
        <p:spPr>
          <a:xfrm>
            <a:off x="2272553" y="3603812"/>
            <a:ext cx="7315200" cy="2816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4351AB7-2E74-7B4A-99C3-3BF5BABF8958}"/>
              </a:ext>
            </a:extLst>
          </p:cNvPr>
          <p:cNvGrpSpPr/>
          <p:nvPr/>
        </p:nvGrpSpPr>
        <p:grpSpPr>
          <a:xfrm>
            <a:off x="3438214" y="3878686"/>
            <a:ext cx="1210588" cy="597397"/>
            <a:chOff x="6542564" y="4612046"/>
            <a:chExt cx="1210588" cy="597397"/>
          </a:xfrm>
        </p:grpSpPr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F6F56408-AC31-FD4D-98EF-88BE21EDC730}"/>
                </a:ext>
              </a:extLst>
            </p:cNvPr>
            <p:cNvSpPr txBox="1"/>
            <p:nvPr/>
          </p:nvSpPr>
          <p:spPr>
            <a:xfrm>
              <a:off x="6542564" y="461204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負</a:t>
              </a:r>
              <a:r>
                <a:rPr lang="zh-TW" altLang="en-US" sz="2000" dirty="0">
                  <a:solidFill>
                    <a:srgbClr val="68CAF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的差值</a:t>
              </a: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E289E9E-45A1-CA48-8AB4-34519A3EFF8F}"/>
                </a:ext>
              </a:extLst>
            </p:cNvPr>
            <p:cNvSpPr txBox="1"/>
            <p:nvPr/>
          </p:nvSpPr>
          <p:spPr>
            <a:xfrm>
              <a:off x="6645958" y="4870889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000">
                  <a:solidFill>
                    <a:srgbClr val="FE820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1600" dirty="0">
                  <a:solidFill>
                    <a:srgbClr val="68CAF4"/>
                  </a:solidFill>
                </a:rPr>
                <a:t>（</a:t>
              </a:r>
              <a:r>
                <a:rPr lang="en-US" altLang="zh-TW" sz="1600" dirty="0">
                  <a:solidFill>
                    <a:srgbClr val="68CAF4"/>
                  </a:solidFill>
                </a:rPr>
                <a:t>sum</a:t>
              </a:r>
              <a:r>
                <a:rPr lang="zh-TW" altLang="en-US" sz="1600" dirty="0">
                  <a:solidFill>
                    <a:srgbClr val="68CAF4"/>
                  </a:solidFill>
                </a:rPr>
                <a:t>）</a:t>
              </a:r>
            </a:p>
          </p:txBody>
        </p:sp>
      </p:grp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FD62AF9-ECBB-BB43-8325-37F6DF7C21CF}"/>
              </a:ext>
            </a:extLst>
          </p:cNvPr>
          <p:cNvSpPr txBox="1"/>
          <p:nvPr/>
        </p:nvSpPr>
        <p:spPr>
          <a:xfrm>
            <a:off x="4522103" y="3884997"/>
            <a:ext cx="803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solidFill>
                  <a:srgbClr val="68CAF4"/>
                </a:solidFill>
              </a:rPr>
              <a:t>/</a:t>
            </a:r>
            <a:r>
              <a:rPr lang="en-US" altLang="zh-TW" sz="2000" dirty="0">
                <a:solidFill>
                  <a:srgbClr val="68CAF4"/>
                </a:solidFill>
              </a:rPr>
              <a:t>100</a:t>
            </a:r>
            <a:endParaRPr lang="zh-TW" altLang="en-US" dirty="0">
              <a:solidFill>
                <a:srgbClr val="68CAF4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0C5B123-FBDC-F944-97C1-C9797115EBD0}"/>
              </a:ext>
            </a:extLst>
          </p:cNvPr>
          <p:cNvSpPr txBox="1"/>
          <p:nvPr/>
        </p:nvSpPr>
        <p:spPr>
          <a:xfrm>
            <a:off x="5244461" y="3884997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solidFill>
                  <a:srgbClr val="68CAF4"/>
                </a:solidFill>
              </a:rPr>
              <a:t>=</a:t>
            </a:r>
            <a:r>
              <a:rPr lang="zh-TW" altLang="en-US" dirty="0">
                <a:solidFill>
                  <a:srgbClr val="68CAF4"/>
                </a:solidFill>
              </a:rPr>
              <a:t>使用的衛生紙</a:t>
            </a:r>
            <a:r>
              <a:rPr lang="en-US" altLang="zh-TW" sz="2000" dirty="0">
                <a:solidFill>
                  <a:srgbClr val="68CAF4"/>
                </a:solidFill>
              </a:rPr>
              <a:t>(</a:t>
            </a:r>
            <a:r>
              <a:rPr lang="zh-TW" altLang="en-US" sz="2000" dirty="0">
                <a:solidFill>
                  <a:srgbClr val="68CAF4"/>
                </a:solidFill>
              </a:rPr>
              <a:t>捲</a:t>
            </a:r>
            <a:r>
              <a:rPr lang="en-US" altLang="zh-TW" sz="2000" dirty="0">
                <a:solidFill>
                  <a:srgbClr val="68CAF4"/>
                </a:solidFill>
              </a:rPr>
              <a:t>)</a:t>
            </a:r>
            <a:endParaRPr lang="zh-TW" altLang="en-US" dirty="0">
              <a:solidFill>
                <a:srgbClr val="68CAF4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1DC93C3E-64E9-B743-8935-8DC2ADFA240B}"/>
              </a:ext>
            </a:extLst>
          </p:cNvPr>
          <p:cNvSpPr txBox="1"/>
          <p:nvPr/>
        </p:nvSpPr>
        <p:spPr>
          <a:xfrm>
            <a:off x="2924874" y="4546265"/>
            <a:ext cx="306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solidFill>
                  <a:srgbClr val="68CAF4"/>
                </a:solidFill>
              </a:rPr>
              <a:t>使用的衛生紙</a:t>
            </a:r>
            <a:r>
              <a:rPr lang="en-US" altLang="zh-TW" sz="2000" dirty="0">
                <a:solidFill>
                  <a:srgbClr val="68CAF4"/>
                </a:solidFill>
              </a:rPr>
              <a:t>(</a:t>
            </a:r>
            <a:r>
              <a:rPr lang="zh-TW" altLang="en-US" sz="2000" dirty="0">
                <a:solidFill>
                  <a:srgbClr val="68CAF4"/>
                </a:solidFill>
              </a:rPr>
              <a:t>捲</a:t>
            </a:r>
            <a:r>
              <a:rPr lang="en-US" altLang="zh-TW" sz="2000" dirty="0">
                <a:solidFill>
                  <a:srgbClr val="68CAF4"/>
                </a:solidFill>
              </a:rPr>
              <a:t>)</a:t>
            </a:r>
            <a:endParaRPr lang="zh-TW" altLang="en-US" dirty="0">
              <a:solidFill>
                <a:srgbClr val="68CAF4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22335FE-23D7-1F47-855D-9CAF6C8FDA18}"/>
              </a:ext>
            </a:extLst>
          </p:cNvPr>
          <p:cNvSpPr txBox="1"/>
          <p:nvPr/>
        </p:nvSpPr>
        <p:spPr>
          <a:xfrm>
            <a:off x="5906574" y="4539954"/>
            <a:ext cx="65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solidFill>
                  <a:srgbClr val="68CAF4"/>
                </a:solidFill>
              </a:rPr>
              <a:t>/</a:t>
            </a:r>
            <a:r>
              <a:rPr lang="en-US" altLang="zh-TW" sz="2000" dirty="0">
                <a:solidFill>
                  <a:srgbClr val="68CAF4"/>
                </a:solidFill>
              </a:rPr>
              <a:t>30</a:t>
            </a:r>
            <a:endParaRPr lang="zh-TW" altLang="en-US" dirty="0">
              <a:solidFill>
                <a:srgbClr val="68CAF4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BBE3BC4B-A5F6-FB4E-95CE-D6D51804D1C6}"/>
              </a:ext>
            </a:extLst>
          </p:cNvPr>
          <p:cNvGrpSpPr/>
          <p:nvPr/>
        </p:nvGrpSpPr>
        <p:grpSpPr>
          <a:xfrm>
            <a:off x="6415581" y="4165763"/>
            <a:ext cx="2556738" cy="1051298"/>
            <a:chOff x="6094954" y="4165763"/>
            <a:chExt cx="2556738" cy="1051298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46C4E2B2-D428-7C44-A374-82D170F20AB4}"/>
                </a:ext>
              </a:extLst>
            </p:cNvPr>
            <p:cNvSpPr txBox="1"/>
            <p:nvPr/>
          </p:nvSpPr>
          <p:spPr>
            <a:xfrm>
              <a:off x="6112214" y="4539954"/>
              <a:ext cx="25394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320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en-US" altLang="zh-TW" dirty="0">
                  <a:solidFill>
                    <a:srgbClr val="68CAF4"/>
                  </a:solidFill>
                </a:rPr>
                <a:t>=</a:t>
              </a:r>
              <a:r>
                <a:rPr lang="zh-TW" altLang="en-US" dirty="0">
                  <a:solidFill>
                    <a:srgbClr val="68CAF4"/>
                  </a:solidFill>
                </a:rPr>
                <a:t>更換的天數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57CC919-EDB5-384C-976E-A0B8ABE26E8A}"/>
                </a:ext>
              </a:extLst>
            </p:cNvPr>
            <p:cNvSpPr/>
            <p:nvPr/>
          </p:nvSpPr>
          <p:spPr>
            <a:xfrm>
              <a:off x="6094954" y="4165763"/>
              <a:ext cx="32733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400" dirty="0">
                  <a:solidFill>
                    <a:srgbClr val="68CAF4"/>
                  </a:solidFill>
                </a:rPr>
                <a:t>.</a:t>
              </a:r>
              <a:endParaRPr lang="zh-TW" altLang="en-US" sz="4400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10E7A19-D1D1-3C4B-8B65-278A7A8A9004}"/>
                </a:ext>
              </a:extLst>
            </p:cNvPr>
            <p:cNvSpPr/>
            <p:nvPr/>
          </p:nvSpPr>
          <p:spPr>
            <a:xfrm>
              <a:off x="6259794" y="4447620"/>
              <a:ext cx="32733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400" dirty="0">
                  <a:solidFill>
                    <a:srgbClr val="68CAF4"/>
                  </a:solidFill>
                </a:rPr>
                <a:t>.</a:t>
              </a:r>
              <a:endParaRPr lang="zh-TW" altLang="en-US" sz="4400" dirty="0"/>
            </a:p>
          </p:txBody>
        </p:sp>
      </p:grp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EF1843A-EBF3-CA4C-98CC-151EC2037761}"/>
              </a:ext>
            </a:extLst>
          </p:cNvPr>
          <p:cNvSpPr txBox="1"/>
          <p:nvPr/>
        </p:nvSpPr>
        <p:spPr>
          <a:xfrm>
            <a:off x="8135618" y="6044858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bg2">
                    <a:lumMod val="75000"/>
                  </a:schemeClr>
                </a:solidFill>
              </a:rPr>
              <a:t>資料時間：</a:t>
            </a:r>
            <a:r>
              <a:rPr lang="en-US" altLang="zh-TW" sz="1800" dirty="0">
                <a:solidFill>
                  <a:schemeClr val="bg2">
                    <a:lumMod val="75000"/>
                  </a:schemeClr>
                </a:solidFill>
              </a:rPr>
              <a:t> 2019/01/01~2020/04/30</a:t>
            </a:r>
            <a:endParaRPr lang="zh-TW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983513E-5F94-604A-8E63-ABD40E564928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1899301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9" grpId="0"/>
      <p:bldP spid="70" grpId="0"/>
      <p:bldP spid="72" grpId="0"/>
      <p:bldP spid="73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411442992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57A22DB-3814-9A48-9E0D-F2D6A844C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2" y="2618526"/>
            <a:ext cx="9690100" cy="3175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0A5FCB9-E5B0-F24A-B410-5C1D24231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7" y="2021626"/>
            <a:ext cx="9690100" cy="3771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1A045D5-58C5-7B4C-AFDD-907868D36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7" y="3012226"/>
            <a:ext cx="9690100" cy="27813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B4C1263-51C6-5C4B-84A0-B3AEB9678EA5}"/>
              </a:ext>
            </a:extLst>
          </p:cNvPr>
          <p:cNvSpPr/>
          <p:nvPr/>
        </p:nvSpPr>
        <p:spPr>
          <a:xfrm>
            <a:off x="973137" y="1828800"/>
            <a:ext cx="10217150" cy="3964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9F865D-80AE-6C4B-A99A-3B43CB20F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46150"/>
            <a:ext cx="11353800" cy="49657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7258873-14F7-9744-BF39-4620DDFEE1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00" y="971550"/>
            <a:ext cx="2768600" cy="1536700"/>
          </a:xfrm>
          <a:prstGeom prst="rect">
            <a:avLst/>
          </a:prstGeom>
          <a:effectLst>
            <a:outerShdw blurRad="1016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FE01A89A-97BD-344E-81DE-A779A45E589C}"/>
              </a:ext>
            </a:extLst>
          </p:cNvPr>
          <p:cNvSpPr txBox="1"/>
          <p:nvPr/>
        </p:nvSpPr>
        <p:spPr>
          <a:xfrm>
            <a:off x="0" y="0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bg2">
                    <a:lumMod val="75000"/>
                  </a:schemeClr>
                </a:solidFill>
              </a:rPr>
              <a:t>資料時間：</a:t>
            </a:r>
            <a:r>
              <a:rPr lang="en-US" altLang="zh-TW" sz="1800" dirty="0">
                <a:solidFill>
                  <a:schemeClr val="bg2">
                    <a:lumMod val="75000"/>
                  </a:schemeClr>
                </a:solidFill>
              </a:rPr>
              <a:t> 2019/01/01~2020/4/30</a:t>
            </a:r>
            <a:endParaRPr lang="zh-TW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9375D5-77F9-7749-B954-FD50A3470DFD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510210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1.875E-6 -0.624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E50FC6E-D74A-4A4E-A744-5941AB6198FB}"/>
              </a:ext>
            </a:extLst>
          </p:cNvPr>
          <p:cNvGrpSpPr/>
          <p:nvPr/>
        </p:nvGrpSpPr>
        <p:grpSpPr>
          <a:xfrm>
            <a:off x="419100" y="971550"/>
            <a:ext cx="11353800" cy="5240300"/>
            <a:chOff x="419100" y="971550"/>
            <a:chExt cx="11353800" cy="52403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57A22DB-3814-9A48-9E0D-F2D6A844C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662" y="2618526"/>
              <a:ext cx="9690100" cy="3175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0A5FCB9-E5B0-F24A-B410-5C1D2423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187" y="2021626"/>
              <a:ext cx="9690100" cy="37719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1A045D5-58C5-7B4C-AFDD-907868D36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137" y="3012226"/>
              <a:ext cx="9690100" cy="27813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7258873-14F7-9744-BF39-4620DDFE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300" y="971550"/>
              <a:ext cx="2768600" cy="1536700"/>
            </a:xfrm>
            <a:prstGeom prst="rect">
              <a:avLst/>
            </a:prstGeom>
            <a:effectLst>
              <a:outerShdw blurRad="101600" dist="762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C9F865D-80AE-6C4B-A99A-3B43CB20F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1246150"/>
              <a:ext cx="11353800" cy="49657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4C08CE-132B-A341-BAA4-7AD53592981D}"/>
              </a:ext>
            </a:extLst>
          </p:cNvPr>
          <p:cNvGrpSpPr/>
          <p:nvPr/>
        </p:nvGrpSpPr>
        <p:grpSpPr>
          <a:xfrm>
            <a:off x="419100" y="1246150"/>
            <a:ext cx="11353800" cy="4965700"/>
            <a:chOff x="419100" y="881839"/>
            <a:chExt cx="11353800" cy="496570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C882242B-D6E5-DD4B-99AB-77EA57F92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441450"/>
              <a:ext cx="10210800" cy="39751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4718441-7344-6141-BF02-6A4B16C75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881839"/>
              <a:ext cx="11353800" cy="49657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C04FB26-663D-B44F-85A7-A481FFFF9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937" y="1441450"/>
              <a:ext cx="2768600" cy="1536700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FC9CB78-8646-3844-AF12-044B77EC41A6}"/>
              </a:ext>
            </a:extLst>
          </p:cNvPr>
          <p:cNvSpPr txBox="1"/>
          <p:nvPr/>
        </p:nvSpPr>
        <p:spPr>
          <a:xfrm>
            <a:off x="0" y="0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bg2">
                    <a:lumMod val="75000"/>
                  </a:schemeClr>
                </a:solidFill>
              </a:rPr>
              <a:t>資料時間：</a:t>
            </a:r>
            <a:r>
              <a:rPr lang="en-US" altLang="zh-TW" sz="1800" dirty="0">
                <a:solidFill>
                  <a:schemeClr val="bg2">
                    <a:lumMod val="75000"/>
                  </a:schemeClr>
                </a:solidFill>
              </a:rPr>
              <a:t> 2019/01/01~2020/4/30</a:t>
            </a:r>
            <a:endParaRPr lang="zh-TW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08DE5B2-B08E-C04C-88E3-E8C456034893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059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E50FC6E-D74A-4A4E-A744-5941AB6198FB}"/>
              </a:ext>
            </a:extLst>
          </p:cNvPr>
          <p:cNvGrpSpPr/>
          <p:nvPr/>
        </p:nvGrpSpPr>
        <p:grpSpPr>
          <a:xfrm>
            <a:off x="419100" y="971550"/>
            <a:ext cx="11353800" cy="5240300"/>
            <a:chOff x="419100" y="971550"/>
            <a:chExt cx="11353800" cy="52403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57A22DB-3814-9A48-9E0D-F2D6A844C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662" y="2618526"/>
              <a:ext cx="9690100" cy="3175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0A5FCB9-E5B0-F24A-B410-5C1D2423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187" y="2021626"/>
              <a:ext cx="9690100" cy="37719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1A045D5-58C5-7B4C-AFDD-907868D36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137" y="3012226"/>
              <a:ext cx="9690100" cy="27813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7258873-14F7-9744-BF39-4620DDFE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300" y="971550"/>
              <a:ext cx="2768600" cy="1536700"/>
            </a:xfrm>
            <a:prstGeom prst="rect">
              <a:avLst/>
            </a:prstGeom>
            <a:effectLst>
              <a:outerShdw blurRad="101600" dist="762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C9F865D-80AE-6C4B-A99A-3B43CB20F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1246150"/>
              <a:ext cx="11353800" cy="496570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55A404B-FE94-484B-A85E-D720694BD1A1}"/>
              </a:ext>
            </a:extLst>
          </p:cNvPr>
          <p:cNvGrpSpPr/>
          <p:nvPr/>
        </p:nvGrpSpPr>
        <p:grpSpPr>
          <a:xfrm>
            <a:off x="419100" y="1246150"/>
            <a:ext cx="11353800" cy="4965700"/>
            <a:chOff x="440508" y="931862"/>
            <a:chExt cx="11353800" cy="49657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889FD96-2B7C-8246-8B9D-7F8D48A45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750" y="1384300"/>
              <a:ext cx="9842500" cy="40894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FF7DDC3-8286-E047-A882-2A87FC27F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508" y="931862"/>
              <a:ext cx="11353800" cy="49657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AA8177C4-0223-2346-96C4-C5945541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675" y="1112838"/>
              <a:ext cx="2768600" cy="914400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AB833F9-6595-AE40-87CC-BC85AEC4EF96}"/>
              </a:ext>
            </a:extLst>
          </p:cNvPr>
          <p:cNvSpPr txBox="1"/>
          <p:nvPr/>
        </p:nvSpPr>
        <p:spPr>
          <a:xfrm>
            <a:off x="0" y="0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800" dirty="0">
                <a:solidFill>
                  <a:schemeClr val="bg2">
                    <a:lumMod val="75000"/>
                  </a:schemeClr>
                </a:solidFill>
              </a:rPr>
              <a:t>資料時間：</a:t>
            </a:r>
            <a:r>
              <a:rPr lang="en-US" altLang="zh-TW" sz="1800" dirty="0">
                <a:solidFill>
                  <a:schemeClr val="bg2">
                    <a:lumMod val="75000"/>
                  </a:schemeClr>
                </a:solidFill>
              </a:rPr>
              <a:t> 2019/01/01~2020/4/30</a:t>
            </a:r>
            <a:endParaRPr lang="zh-TW" alt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CFD7E2F-9A1B-BE45-ABE0-9493C0EA0C22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40784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5029041" y="352127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</a:t>
            </a:r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學習資料集</a:t>
            </a:r>
          </a:p>
        </p:txBody>
      </p:sp>
    </p:spTree>
    <p:extLst>
      <p:ext uri="{BB962C8B-B14F-4D97-AF65-F5344CB8AC3E}">
        <p14:creationId xmlns:p14="http://schemas.microsoft.com/office/powerpoint/2010/main" val="6701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AFB1B4-5286-3C4A-AC0A-6E1E9ED1A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4" y="1376698"/>
            <a:ext cx="4445000" cy="4254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55007F-5CBF-5744-9CB6-78A1E9CD6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7" y="1376698"/>
            <a:ext cx="4445000" cy="42545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1A7C3B2-5C48-D441-8E7C-442F0AE23EE5}"/>
              </a:ext>
            </a:extLst>
          </p:cNvPr>
          <p:cNvSpPr txBox="1"/>
          <p:nvPr/>
        </p:nvSpPr>
        <p:spPr>
          <a:xfrm>
            <a:off x="7169318" y="6020391"/>
            <a:ext cx="4946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利用廁紙</a:t>
            </a:r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Value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以外的值以</a:t>
            </a:r>
            <a:r>
              <a:rPr lang="zh-CN" altLang="en-US" sz="20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增加預估正確率</a:t>
            </a:r>
            <a:endParaRPr lang="zh-TW" altLang="en-US" sz="2000" dirty="0">
              <a:solidFill>
                <a:srgbClr val="FE82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02D82C-84E3-5E46-9238-AC15496E2E72}"/>
              </a:ext>
            </a:extLst>
          </p:cNvPr>
          <p:cNvSpPr txBox="1"/>
          <p:nvPr/>
        </p:nvSpPr>
        <p:spPr>
          <a:xfrm>
            <a:off x="9003168" y="602039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每個感應器感應</a:t>
            </a:r>
            <a:r>
              <a:rPr lang="zh-TW" altLang="en-US" sz="20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時間不同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7CF8111-7A73-0A4C-8F45-0B858C5C9D8D}"/>
              </a:ext>
            </a:extLst>
          </p:cNvPr>
          <p:cNvSpPr txBox="1"/>
          <p:nvPr/>
        </p:nvSpPr>
        <p:spPr>
          <a:xfrm>
            <a:off x="15313152" y="731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AE20AE-A118-2549-B971-A0546F6DF22A}"/>
              </a:ext>
            </a:extLst>
          </p:cNvPr>
          <p:cNvSpPr/>
          <p:nvPr/>
        </p:nvSpPr>
        <p:spPr>
          <a:xfrm>
            <a:off x="657224" y="871547"/>
            <a:ext cx="11351895" cy="54578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3B165A3-DA3A-9C45-BE1F-BD7000A25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1000" y="1114435"/>
            <a:ext cx="4445000" cy="42545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6F35FB-2E86-9F40-ACBD-479E2696B5C8}"/>
              </a:ext>
            </a:extLst>
          </p:cNvPr>
          <p:cNvSpPr txBox="1"/>
          <p:nvPr/>
        </p:nvSpPr>
        <p:spPr>
          <a:xfrm>
            <a:off x="9217970" y="6020391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合併後的資料會</a:t>
            </a:r>
            <a:r>
              <a:rPr lang="zh-TW" altLang="en-US" sz="20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2000" dirty="0" err="1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NaN</a:t>
            </a:r>
            <a:endParaRPr lang="zh-TW" altLang="en-US" sz="2000" dirty="0">
              <a:solidFill>
                <a:srgbClr val="FE82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C106C4-AF4A-344E-8ECC-41314506B6AF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3918316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6" presetClass="emph" presetSubtype="0" accel="50000" decel="5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6" presetClass="emph" presetSubtype="0" accel="50000" decel="5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25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125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9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5B02DE-0A5F-C848-86BA-86FB952F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0501"/>
            <a:ext cx="12039600" cy="4572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AFB1B4-5286-3C4A-AC0A-6E1E9ED1A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4" y="1376698"/>
            <a:ext cx="4445000" cy="4254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55007F-5CBF-5744-9CB6-78A1E9CD6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7" y="1376698"/>
            <a:ext cx="4445000" cy="4254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BAE20AE-A118-2549-B971-A0546F6DF22A}"/>
              </a:ext>
            </a:extLst>
          </p:cNvPr>
          <p:cNvSpPr/>
          <p:nvPr/>
        </p:nvSpPr>
        <p:spPr>
          <a:xfrm>
            <a:off x="657225" y="871547"/>
            <a:ext cx="11087100" cy="54578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8C34E5-DB26-D345-BDE4-52B690010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1000" y="1114435"/>
            <a:ext cx="4445000" cy="42545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C6A21C-5A8A-0442-A1B2-E2A062733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6" y="1114435"/>
            <a:ext cx="4445000" cy="42545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45E8B82-A0AF-434A-A95D-14387F81555B}"/>
              </a:ext>
            </a:extLst>
          </p:cNvPr>
          <p:cNvSpPr txBox="1"/>
          <p:nvPr/>
        </p:nvSpPr>
        <p:spPr>
          <a:xfrm>
            <a:off x="9217970" y="6020391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合併後的資料會</a:t>
            </a:r>
            <a:r>
              <a:rPr lang="zh-TW" altLang="en-US" sz="20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2000" dirty="0" err="1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NaN</a:t>
            </a:r>
            <a:endParaRPr lang="zh-TW" altLang="en-US" sz="2000" dirty="0">
              <a:solidFill>
                <a:srgbClr val="FE82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5DB8A6-AD06-5D45-8FEF-3E168D3679D3}"/>
              </a:ext>
            </a:extLst>
          </p:cNvPr>
          <p:cNvSpPr txBox="1"/>
          <p:nvPr/>
        </p:nvSpPr>
        <p:spPr>
          <a:xfrm>
            <a:off x="9259647" y="6020391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利用向</a:t>
            </a:r>
            <a:r>
              <a:rPr lang="zh-TW" altLang="en-US" sz="20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上填補處理空值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B54AB7-FD91-AB45-9FA6-1CA035D873F6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41401050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25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D03061D-20A0-4976-BF27-4AA1AB3747EC}"/>
              </a:ext>
            </a:extLst>
          </p:cNvPr>
          <p:cNvSpPr txBox="1"/>
          <p:nvPr/>
        </p:nvSpPr>
        <p:spPr>
          <a:xfrm>
            <a:off x="5451153" y="30474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70CDE1-B1A5-5748-A9B6-DC7CBD9FF26B}"/>
              </a:ext>
            </a:extLst>
          </p:cNvPr>
          <p:cNvSpPr txBox="1"/>
          <p:nvPr/>
        </p:nvSpPr>
        <p:spPr>
          <a:xfrm>
            <a:off x="5289249" y="3521279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使用模型</a:t>
            </a: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-LSTM</a:t>
            </a:r>
            <a:endParaRPr lang="zh-TW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158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99B1007-BD32-7641-B1FC-27173500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45" y="3517370"/>
            <a:ext cx="974310" cy="3423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3FFDBD2-1A31-AC43-8800-179EB6460F8E}"/>
              </a:ext>
            </a:extLst>
          </p:cNvPr>
          <p:cNvSpPr/>
          <p:nvPr/>
        </p:nvSpPr>
        <p:spPr>
          <a:xfrm>
            <a:off x="2951549" y="4117837"/>
            <a:ext cx="6643025" cy="231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24FCE0-9876-2045-9B02-98EB70F2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4246"/>
            <a:ext cx="12039600" cy="457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496D17-E772-0C40-B506-9A5ADE1F407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0068B6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E8E060-1B2D-A844-8733-009F1DE34E62}"/>
              </a:ext>
            </a:extLst>
          </p:cNvPr>
          <p:cNvSpPr/>
          <p:nvPr/>
        </p:nvSpPr>
        <p:spPr>
          <a:xfrm>
            <a:off x="2951550" y="2786659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8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藉由深度學習模型，預測衛生紙</a:t>
            </a:r>
            <a:r>
              <a:rPr lang="zh-CN" altLang="en-US" sz="28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剩餘</a:t>
            </a:r>
            <a:r>
              <a:rPr lang="zh-TW" altLang="en-US" sz="28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2800" dirty="0">
              <a:solidFill>
                <a:srgbClr val="FE82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1498B94-763D-3D4C-A745-8233CED58662}"/>
              </a:ext>
            </a:extLst>
          </p:cNvPr>
          <p:cNvGrpSpPr/>
          <p:nvPr/>
        </p:nvGrpSpPr>
        <p:grpSpPr>
          <a:xfrm>
            <a:off x="3577520" y="4130489"/>
            <a:ext cx="2031325" cy="676965"/>
            <a:chOff x="3577520" y="4130489"/>
            <a:chExt cx="2031325" cy="6769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2E72F4F-441B-C241-BC98-F7BF03622D29}"/>
                </a:ext>
              </a:extLst>
            </p:cNvPr>
            <p:cNvSpPr/>
            <p:nvPr/>
          </p:nvSpPr>
          <p:spPr>
            <a:xfrm>
              <a:off x="3577520" y="413048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TW" altLang="en-US" sz="24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單點預測模型</a:t>
              </a:r>
              <a:endParaRPr lang="en-US" altLang="zh-TW" sz="2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2D7D276-A91C-F842-A962-4A0CD694ACE7}"/>
                </a:ext>
              </a:extLst>
            </p:cNvPr>
            <p:cNvSpPr/>
            <p:nvPr/>
          </p:nvSpPr>
          <p:spPr>
            <a:xfrm>
              <a:off x="3874139" y="4468900"/>
              <a:ext cx="1438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Many to One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CE09CD63-B7BE-8F41-B0D9-E353122B9FAD}"/>
              </a:ext>
            </a:extLst>
          </p:cNvPr>
          <p:cNvGrpSpPr/>
          <p:nvPr/>
        </p:nvGrpSpPr>
        <p:grpSpPr>
          <a:xfrm>
            <a:off x="6473120" y="4130489"/>
            <a:ext cx="2031325" cy="676965"/>
            <a:chOff x="6473120" y="4130489"/>
            <a:chExt cx="2031325" cy="67696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5EAECE9-9621-1748-9C5A-3356C6ABD122}"/>
                </a:ext>
              </a:extLst>
            </p:cNvPr>
            <p:cNvSpPr/>
            <p:nvPr/>
          </p:nvSpPr>
          <p:spPr>
            <a:xfrm>
              <a:off x="6473120" y="413048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</a:t>
              </a:r>
              <a:r>
                <a:rPr lang="zh-TW" altLang="en-US" sz="24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點預測模型</a:t>
              </a:r>
              <a:endParaRPr lang="en-US" altLang="zh-TW" sz="2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9055A1F-19FE-8F41-85EA-F4748C8519F1}"/>
                </a:ext>
              </a:extLst>
            </p:cNvPr>
            <p:cNvSpPr/>
            <p:nvPr/>
          </p:nvSpPr>
          <p:spPr>
            <a:xfrm>
              <a:off x="6702413" y="4468900"/>
              <a:ext cx="15727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6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Many to Many</a:t>
              </a: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7FD36635-D0B4-A345-9D70-11DA22E63DD6}"/>
              </a:ext>
            </a:extLst>
          </p:cNvPr>
          <p:cNvSpPr/>
          <p:nvPr/>
        </p:nvSpPr>
        <p:spPr>
          <a:xfrm>
            <a:off x="2774487" y="4863556"/>
            <a:ext cx="6643025" cy="1560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1236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D03061D-20A0-4976-BF27-4AA1AB3747EC}"/>
              </a:ext>
            </a:extLst>
          </p:cNvPr>
          <p:cNvSpPr txBox="1"/>
          <p:nvPr/>
        </p:nvSpPr>
        <p:spPr>
          <a:xfrm>
            <a:off x="5451153" y="30474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70CDE1-B1A5-5748-A9B6-DC7CBD9FF26B}"/>
              </a:ext>
            </a:extLst>
          </p:cNvPr>
          <p:cNvSpPr txBox="1"/>
          <p:nvPr/>
        </p:nvSpPr>
        <p:spPr>
          <a:xfrm>
            <a:off x="6066706" y="352127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資料樣態</a:t>
            </a:r>
            <a:endParaRPr lang="zh-TW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67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58154F4-E4A6-7440-AFCB-F51AA694D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0" y="1923200"/>
            <a:ext cx="10998200" cy="3556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24FCE0-9876-2045-9B02-98EB70F2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4246"/>
            <a:ext cx="12039600" cy="457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496D17-E772-0C40-B506-9A5ADE1F407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0068B6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C269B9-A437-EE41-9E33-A48B750D2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96" y="2033524"/>
            <a:ext cx="9601200" cy="2819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093B2A-FB32-0B42-A74F-BBB4CB98AE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0" y="1378800"/>
            <a:ext cx="457200" cy="5207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9F9A61-9ED1-2247-B990-8089E565DD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40" y="5111408"/>
            <a:ext cx="368300" cy="355600"/>
          </a:xfrm>
          <a:prstGeom prst="rect">
            <a:avLst/>
          </a:prstGeom>
        </p:spPr>
      </p:pic>
      <p:grpSp>
        <p:nvGrpSpPr>
          <p:cNvPr id="55" name="群組 54">
            <a:extLst>
              <a:ext uri="{FF2B5EF4-FFF2-40B4-BE49-F238E27FC236}">
                <a16:creationId xmlns:a16="http://schemas.microsoft.com/office/drawing/2014/main" id="{BDF5DFE2-AEA4-CA41-9303-EAECDCC2198E}"/>
              </a:ext>
            </a:extLst>
          </p:cNvPr>
          <p:cNvGrpSpPr/>
          <p:nvPr/>
        </p:nvGrpSpPr>
        <p:grpSpPr>
          <a:xfrm>
            <a:off x="9343276" y="1296924"/>
            <a:ext cx="2036064" cy="457200"/>
            <a:chOff x="7290816" y="2157352"/>
            <a:chExt cx="2036064" cy="457200"/>
          </a:xfrm>
        </p:grpSpPr>
        <p:sp>
          <p:nvSpPr>
            <p:cNvPr id="56" name="圓角矩形 55">
              <a:extLst>
                <a:ext uri="{FF2B5EF4-FFF2-40B4-BE49-F238E27FC236}">
                  <a16:creationId xmlns:a16="http://schemas.microsoft.com/office/drawing/2014/main" id="{0039604C-3C35-8047-AF4E-93A7D984FA12}"/>
                </a:ext>
              </a:extLst>
            </p:cNvPr>
            <p:cNvSpPr/>
            <p:nvPr/>
          </p:nvSpPr>
          <p:spPr>
            <a:xfrm>
              <a:off x="7290816" y="2157352"/>
              <a:ext cx="2036064" cy="45720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CA553CB5-8FE0-7F4C-9030-3B9B09F3C86A}"/>
                </a:ext>
              </a:extLst>
            </p:cNvPr>
            <p:cNvSpPr txBox="1"/>
            <p:nvPr/>
          </p:nvSpPr>
          <p:spPr>
            <a:xfrm>
              <a:off x="7507988" y="2201286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1F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廁紙剩餘量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C7825AF2-D095-9940-9205-C17583C06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96" y="2033524"/>
            <a:ext cx="9601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28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B9A6B59-F02E-4640-A233-046CC988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3" y="1189926"/>
            <a:ext cx="7762298" cy="44781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9AEEB6-EBC5-E840-96EE-0CCD57ED7A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4"/>
          <a:stretch/>
        </p:blipFill>
        <p:spPr>
          <a:xfrm>
            <a:off x="1037671" y="1621031"/>
            <a:ext cx="5963560" cy="34630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627F57-A46E-084D-A539-779782DA87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5"/>
          <a:stretch/>
        </p:blipFill>
        <p:spPr>
          <a:xfrm>
            <a:off x="1048551" y="1671980"/>
            <a:ext cx="5963559" cy="34121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AFAC2C7-1F26-AE47-9929-4391E72B3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05" y="1138977"/>
            <a:ext cx="4255252" cy="44781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0B69A1-3AC3-5A46-BE77-1ED9B5561B23}"/>
              </a:ext>
            </a:extLst>
          </p:cNvPr>
          <p:cNvSpPr/>
          <p:nvPr/>
        </p:nvSpPr>
        <p:spPr>
          <a:xfrm>
            <a:off x="0" y="135924"/>
            <a:ext cx="7910741" cy="616602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9E40998-56EE-F94F-9134-38749FA76DC8}"/>
              </a:ext>
            </a:extLst>
          </p:cNvPr>
          <p:cNvGrpSpPr/>
          <p:nvPr/>
        </p:nvGrpSpPr>
        <p:grpSpPr>
          <a:xfrm>
            <a:off x="2106383" y="1172222"/>
            <a:ext cx="4128304" cy="3911899"/>
            <a:chOff x="2106383" y="1172222"/>
            <a:chExt cx="4128304" cy="3911899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BD512400-2C32-604A-BF36-5399B9893530}"/>
                </a:ext>
              </a:extLst>
            </p:cNvPr>
            <p:cNvSpPr/>
            <p:nvPr/>
          </p:nvSpPr>
          <p:spPr>
            <a:xfrm>
              <a:off x="2106383" y="1172222"/>
              <a:ext cx="4128304" cy="3911899"/>
            </a:xfrm>
            <a:prstGeom prst="roundRect">
              <a:avLst>
                <a:gd name="adj" fmla="val 3617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38D5B73-0724-9D44-9BAA-65DEBB9E9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141" y="1274121"/>
              <a:ext cx="3810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76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2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0621DBC9-04CC-9D41-B58D-D55DB455D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96" y="1808944"/>
            <a:ext cx="9601200" cy="304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24FCE0-9876-2045-9B02-98EB70F2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4246"/>
            <a:ext cx="12039600" cy="457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496D17-E772-0C40-B506-9A5ADE1F407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0068B6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BDF5DFE2-AEA4-CA41-9303-EAECDCC2198E}"/>
              </a:ext>
            </a:extLst>
          </p:cNvPr>
          <p:cNvGrpSpPr/>
          <p:nvPr/>
        </p:nvGrpSpPr>
        <p:grpSpPr>
          <a:xfrm>
            <a:off x="8486026" y="1296924"/>
            <a:ext cx="2978264" cy="457200"/>
            <a:chOff x="7338706" y="2157352"/>
            <a:chExt cx="2978264" cy="457200"/>
          </a:xfrm>
        </p:grpSpPr>
        <p:sp>
          <p:nvSpPr>
            <p:cNvPr id="56" name="圓角矩形 55">
              <a:extLst>
                <a:ext uri="{FF2B5EF4-FFF2-40B4-BE49-F238E27FC236}">
                  <a16:creationId xmlns:a16="http://schemas.microsoft.com/office/drawing/2014/main" id="{0039604C-3C35-8047-AF4E-93A7D984FA12}"/>
                </a:ext>
              </a:extLst>
            </p:cNvPr>
            <p:cNvSpPr/>
            <p:nvPr/>
          </p:nvSpPr>
          <p:spPr>
            <a:xfrm>
              <a:off x="7338706" y="2157352"/>
              <a:ext cx="2978264" cy="45720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CA553CB5-8FE0-7F4C-9030-3B9B09F3C86A}"/>
                </a:ext>
              </a:extLst>
            </p:cNvPr>
            <p:cNvSpPr txBox="1"/>
            <p:nvPr/>
          </p:nvSpPr>
          <p:spPr>
            <a:xfrm>
              <a:off x="7399402" y="2201286"/>
              <a:ext cx="2856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1F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廁紙使用量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-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擷取下降區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B77EBC5-874C-EB4A-95C2-DA9CAE5BCB36}"/>
              </a:ext>
            </a:extLst>
          </p:cNvPr>
          <p:cNvSpPr/>
          <p:nvPr/>
        </p:nvSpPr>
        <p:spPr>
          <a:xfrm>
            <a:off x="594360" y="251460"/>
            <a:ext cx="11338560" cy="59321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3429053-3DC9-BA42-AFC2-19FED74B3BFB}"/>
              </a:ext>
            </a:extLst>
          </p:cNvPr>
          <p:cNvGrpSpPr/>
          <p:nvPr/>
        </p:nvGrpSpPr>
        <p:grpSpPr>
          <a:xfrm>
            <a:off x="2926080" y="1041742"/>
            <a:ext cx="8652418" cy="4388127"/>
            <a:chOff x="2926080" y="1041742"/>
            <a:chExt cx="8652418" cy="4388127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F2A01EFA-99DD-F645-BF5C-AD42CA6530E4}"/>
                </a:ext>
              </a:extLst>
            </p:cNvPr>
            <p:cNvGrpSpPr/>
            <p:nvPr/>
          </p:nvGrpSpPr>
          <p:grpSpPr>
            <a:xfrm>
              <a:off x="2926080" y="1041742"/>
              <a:ext cx="6823710" cy="4388127"/>
              <a:chOff x="2754630" y="241642"/>
              <a:chExt cx="6823710" cy="4388127"/>
            </a:xfrm>
          </p:grpSpPr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F2D43CFF-A11A-B84A-A298-FF9925B68058}"/>
                  </a:ext>
                </a:extLst>
              </p:cNvPr>
              <p:cNvSpPr/>
              <p:nvPr/>
            </p:nvSpPr>
            <p:spPr>
              <a:xfrm>
                <a:off x="2754630" y="241642"/>
                <a:ext cx="6823710" cy="4388127"/>
              </a:xfrm>
              <a:prstGeom prst="roundRect">
                <a:avLst>
                  <a:gd name="adj" fmla="val 46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1016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95350F66-F917-B84F-9C09-7B075B1E9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341" y="702972"/>
                <a:ext cx="6070600" cy="3797300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CCF619AE-CF21-1449-8AB3-829684D96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4992" y="356305"/>
                <a:ext cx="457200" cy="520700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32D31789-C65E-C848-A44B-E7A824B6D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4110" y="4225113"/>
                <a:ext cx="368300" cy="355600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F97E269-ABED-F046-A40A-F8C7EC904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7595" y="733845"/>
                <a:ext cx="5143500" cy="3378200"/>
              </a:xfrm>
              <a:prstGeom prst="rect">
                <a:avLst/>
              </a:prstGeom>
            </p:spPr>
          </p:pic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A0422EE-EB48-7F4C-9ED5-5A862ABFBA48}"/>
                </a:ext>
              </a:extLst>
            </p:cNvPr>
            <p:cNvGrpSpPr/>
            <p:nvPr/>
          </p:nvGrpSpPr>
          <p:grpSpPr>
            <a:xfrm>
              <a:off x="9542434" y="1271303"/>
              <a:ext cx="2036064" cy="457200"/>
              <a:chOff x="7713726" y="2157352"/>
              <a:chExt cx="2036064" cy="457200"/>
            </a:xfrm>
          </p:grpSpPr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AA1D6836-E1AE-194B-BE79-4651A087103F}"/>
                  </a:ext>
                </a:extLst>
              </p:cNvPr>
              <p:cNvSpPr/>
              <p:nvPr/>
            </p:nvSpPr>
            <p:spPr>
              <a:xfrm>
                <a:off x="7713726" y="2157352"/>
                <a:ext cx="2036064" cy="457200"/>
              </a:xfrm>
              <a:prstGeom prst="roundRect">
                <a:avLst>
                  <a:gd name="adj" fmla="val 1016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EA5C9F7-0C9B-4940-91ED-189229B74D57}"/>
                  </a:ext>
                </a:extLst>
              </p:cNvPr>
              <p:cNvSpPr txBox="1"/>
              <p:nvPr/>
            </p:nvSpPr>
            <p:spPr>
              <a:xfrm>
                <a:off x="7818688" y="2216675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FE8205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擷取下降區段資料</a:t>
                </a:r>
                <a:endParaRPr kumimoji="1" lang="en-US" altLang="zh-CN" sz="1600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2BCB0160-A8B8-264F-BCB8-CE9EEAEADC7E}"/>
              </a:ext>
            </a:extLst>
          </p:cNvPr>
          <p:cNvGrpSpPr/>
          <p:nvPr/>
        </p:nvGrpSpPr>
        <p:grpSpPr>
          <a:xfrm>
            <a:off x="2926080" y="1041742"/>
            <a:ext cx="8651013" cy="4388127"/>
            <a:chOff x="2926080" y="1041742"/>
            <a:chExt cx="8651013" cy="4388127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62BADC71-0F00-DF4C-BC91-F670CEBBFEF6}"/>
                </a:ext>
              </a:extLst>
            </p:cNvPr>
            <p:cNvSpPr/>
            <p:nvPr/>
          </p:nvSpPr>
          <p:spPr>
            <a:xfrm>
              <a:off x="2926080" y="1041742"/>
              <a:ext cx="6823710" cy="4388127"/>
            </a:xfrm>
            <a:prstGeom prst="roundRect">
              <a:avLst>
                <a:gd name="adj" fmla="val 4679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FE541D4-7C7E-3143-85C8-1E42EB917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791" y="1503072"/>
              <a:ext cx="6070600" cy="37973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0DC5EE0B-6765-D84F-9931-A441CFD4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442" y="1156405"/>
              <a:ext cx="457200" cy="5207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D21F0595-0C13-6041-873D-A2424D296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560" y="5025213"/>
              <a:ext cx="368300" cy="355600"/>
            </a:xfrm>
            <a:prstGeom prst="rect">
              <a:avLst/>
            </a:prstGeom>
          </p:spPr>
        </p:pic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EEF3FF59-8E1A-9D44-B308-435B7FCBB608}"/>
                </a:ext>
              </a:extLst>
            </p:cNvPr>
            <p:cNvGrpSpPr/>
            <p:nvPr/>
          </p:nvGrpSpPr>
          <p:grpSpPr>
            <a:xfrm>
              <a:off x="9541029" y="1271303"/>
              <a:ext cx="2036064" cy="457200"/>
              <a:chOff x="7712321" y="2157352"/>
              <a:chExt cx="2036064" cy="457200"/>
            </a:xfrm>
          </p:grpSpPr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CA3D230C-08E9-2E43-9C79-FA59553E0144}"/>
                  </a:ext>
                </a:extLst>
              </p:cNvPr>
              <p:cNvSpPr/>
              <p:nvPr/>
            </p:nvSpPr>
            <p:spPr>
              <a:xfrm>
                <a:off x="7712321" y="2157352"/>
                <a:ext cx="2036064" cy="457200"/>
              </a:xfrm>
              <a:prstGeom prst="roundRect">
                <a:avLst>
                  <a:gd name="adj" fmla="val 1016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B31087F-C857-9649-86F4-91B1113E968F}"/>
                  </a:ext>
                </a:extLst>
              </p:cNvPr>
              <p:cNvSpPr txBox="1"/>
              <p:nvPr/>
            </p:nvSpPr>
            <p:spPr>
              <a:xfrm>
                <a:off x="7714691" y="2216675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FE8205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訓練、測試資料分配</a:t>
                </a:r>
                <a:endParaRPr kumimoji="1" lang="en-US" altLang="zh-CN" sz="1600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A450731E-5DFC-C84B-9757-1A7747B3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9045" y="1475525"/>
              <a:ext cx="5143500" cy="35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6688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4" dur="125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D03061D-20A0-4976-BF27-4AA1AB3747EC}"/>
              </a:ext>
            </a:extLst>
          </p:cNvPr>
          <p:cNvSpPr txBox="1"/>
          <p:nvPr/>
        </p:nvSpPr>
        <p:spPr>
          <a:xfrm>
            <a:off x="5451153" y="30474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70CDE1-B1A5-5748-A9B6-DC7CBD9FF26B}"/>
              </a:ext>
            </a:extLst>
          </p:cNvPr>
          <p:cNvSpPr txBox="1"/>
          <p:nvPr/>
        </p:nvSpPr>
        <p:spPr>
          <a:xfrm>
            <a:off x="4776288" y="3521279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LSTM-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單點預測模型</a:t>
            </a:r>
            <a:endParaRPr lang="zh-TW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634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F700511-8220-BB4F-813E-7E40A2BF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060450"/>
            <a:ext cx="6756400" cy="47371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24FCE0-9876-2045-9B02-98EB70F2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4246"/>
            <a:ext cx="12039600" cy="457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496D17-E772-0C40-B506-9A5ADE1F407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0068B6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7895E9-2201-474C-9100-141E0EA98098}"/>
              </a:ext>
            </a:extLst>
          </p:cNvPr>
          <p:cNvSpPr/>
          <p:nvPr/>
        </p:nvSpPr>
        <p:spPr>
          <a:xfrm>
            <a:off x="1777285" y="515155"/>
            <a:ext cx="8332630" cy="5537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D98354-11A4-3F47-98EC-C4EA95DC6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1403350"/>
            <a:ext cx="5588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3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25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2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F700511-8220-BB4F-813E-7E40A2BF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060450"/>
            <a:ext cx="6756400" cy="47371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24FCE0-9876-2045-9B02-98EB70F2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4246"/>
            <a:ext cx="12039600" cy="457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496D17-E772-0C40-B506-9A5ADE1F407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0068B6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69FA83-E563-3940-98D7-83F331867873}"/>
              </a:ext>
            </a:extLst>
          </p:cNvPr>
          <p:cNvSpPr/>
          <p:nvPr/>
        </p:nvSpPr>
        <p:spPr>
          <a:xfrm>
            <a:off x="2225899" y="566670"/>
            <a:ext cx="7740202" cy="53210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CCFF8AF-70B4-E844-8ECF-87974321E372}"/>
              </a:ext>
            </a:extLst>
          </p:cNvPr>
          <p:cNvGrpSpPr/>
          <p:nvPr/>
        </p:nvGrpSpPr>
        <p:grpSpPr>
          <a:xfrm>
            <a:off x="4175437" y="468331"/>
            <a:ext cx="6900393" cy="5329219"/>
            <a:chOff x="4175437" y="468331"/>
            <a:chExt cx="6900393" cy="5329219"/>
          </a:xfrm>
        </p:grpSpPr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D61A0895-BB9F-814C-B89E-B68F3F2410E2}"/>
                </a:ext>
              </a:extLst>
            </p:cNvPr>
            <p:cNvSpPr/>
            <p:nvPr/>
          </p:nvSpPr>
          <p:spPr>
            <a:xfrm>
              <a:off x="4175437" y="468331"/>
              <a:ext cx="6900393" cy="5329219"/>
            </a:xfrm>
            <a:prstGeom prst="roundRect">
              <a:avLst>
                <a:gd name="adj" fmla="val 3617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9EF948-F33F-1A4D-9C47-DEA21777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0114" y="624690"/>
              <a:ext cx="6248400" cy="5016500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92DAB615-35C7-774B-B0D9-5783A59F5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89" y="839618"/>
            <a:ext cx="4038600" cy="4292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A460718-59BE-FC48-ACE4-CF369EDDCB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5544" y="2685529"/>
            <a:ext cx="965200" cy="2159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510C20-A560-874B-83B2-C62D6EB40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5544" y="2633260"/>
            <a:ext cx="9652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4" dur="125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F700511-8220-BB4F-813E-7E40A2BF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060450"/>
            <a:ext cx="6756400" cy="47371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24FCE0-9876-2045-9B02-98EB70F2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4246"/>
            <a:ext cx="12039600" cy="457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496D17-E772-0C40-B506-9A5ADE1F407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0068B6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69FA83-E563-3940-98D7-83F331867873}"/>
              </a:ext>
            </a:extLst>
          </p:cNvPr>
          <p:cNvSpPr/>
          <p:nvPr/>
        </p:nvSpPr>
        <p:spPr>
          <a:xfrm>
            <a:off x="2225899" y="566670"/>
            <a:ext cx="7740202" cy="53210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56CFAD2-B900-DE4E-A066-C8BE6BE44343}"/>
              </a:ext>
            </a:extLst>
          </p:cNvPr>
          <p:cNvGrpSpPr/>
          <p:nvPr/>
        </p:nvGrpSpPr>
        <p:grpSpPr>
          <a:xfrm>
            <a:off x="4175437" y="468331"/>
            <a:ext cx="6900393" cy="5329219"/>
            <a:chOff x="4175437" y="468331"/>
            <a:chExt cx="6900393" cy="532921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5CCFF8AF-70B4-E844-8ECF-87974321E372}"/>
                </a:ext>
              </a:extLst>
            </p:cNvPr>
            <p:cNvGrpSpPr/>
            <p:nvPr/>
          </p:nvGrpSpPr>
          <p:grpSpPr>
            <a:xfrm>
              <a:off x="4175437" y="468331"/>
              <a:ext cx="6900393" cy="5329219"/>
              <a:chOff x="4175437" y="468331"/>
              <a:chExt cx="6900393" cy="5329219"/>
            </a:xfrm>
          </p:grpSpPr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D61A0895-BB9F-814C-B89E-B68F3F2410E2}"/>
                  </a:ext>
                </a:extLst>
              </p:cNvPr>
              <p:cNvSpPr/>
              <p:nvPr/>
            </p:nvSpPr>
            <p:spPr>
              <a:xfrm>
                <a:off x="4175437" y="468331"/>
                <a:ext cx="6900393" cy="5329219"/>
              </a:xfrm>
              <a:prstGeom prst="roundRect">
                <a:avLst>
                  <a:gd name="adj" fmla="val 36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1016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E9EF948-F33F-1A4D-9C47-DEA217774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0114" y="624690"/>
                <a:ext cx="6248400" cy="5016500"/>
              </a:xfrm>
              <a:prstGeom prst="rect">
                <a:avLst/>
              </a:prstGeom>
            </p:spPr>
          </p:pic>
        </p:grp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2DAB615-35C7-774B-B0D9-5783A59F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89" y="839618"/>
              <a:ext cx="4038600" cy="42926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A460718-59BE-FC48-ACE4-CF369EDDC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5544" y="2685529"/>
              <a:ext cx="965200" cy="2159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9510C20-A560-874B-83B2-C62D6EB40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5544" y="2618020"/>
              <a:ext cx="965200" cy="21590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9A5DE20-A22E-AC46-AE97-F1E50E4D1BA8}"/>
              </a:ext>
            </a:extLst>
          </p:cNvPr>
          <p:cNvGrpSpPr/>
          <p:nvPr/>
        </p:nvGrpSpPr>
        <p:grpSpPr>
          <a:xfrm>
            <a:off x="369757" y="768779"/>
            <a:ext cx="9973456" cy="5016500"/>
            <a:chOff x="369757" y="373408"/>
            <a:chExt cx="9973456" cy="5016500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99E778C-B3F2-8948-858E-26B0635C48DC}"/>
                </a:ext>
              </a:extLst>
            </p:cNvPr>
            <p:cNvSpPr/>
            <p:nvPr/>
          </p:nvSpPr>
          <p:spPr>
            <a:xfrm>
              <a:off x="369757" y="373408"/>
              <a:ext cx="9973456" cy="5016500"/>
            </a:xfrm>
            <a:prstGeom prst="roundRect">
              <a:avLst>
                <a:gd name="adj" fmla="val 3705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9959C33-771C-F543-B988-9B2AAA99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44" y="703133"/>
              <a:ext cx="8890000" cy="4330700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A0E9AE63-31F7-FB4B-9ED1-859CD7B569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2" y="2124612"/>
            <a:ext cx="6667500" cy="20447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D58F1A6-B731-724D-AF03-620E4BEDD0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492" y="2148703"/>
            <a:ext cx="6647505" cy="26697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302A317-31B1-224F-904C-071E28C9DB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72" y="2685248"/>
            <a:ext cx="6718300" cy="2159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4D350F7-6EF3-3549-BFE5-359E195A10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128" y="1135400"/>
            <a:ext cx="1739900" cy="12319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0C4834E-97CD-C447-81BD-A61EF97A8C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12" y="1439164"/>
            <a:ext cx="6654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125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5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25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5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25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D03061D-20A0-4976-BF27-4AA1AB3747EC}"/>
              </a:ext>
            </a:extLst>
          </p:cNvPr>
          <p:cNvSpPr txBox="1"/>
          <p:nvPr/>
        </p:nvSpPr>
        <p:spPr>
          <a:xfrm>
            <a:off x="5451153" y="30474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70CDE1-B1A5-5748-A9B6-DC7CBD9FF26B}"/>
              </a:ext>
            </a:extLst>
          </p:cNvPr>
          <p:cNvSpPr txBox="1"/>
          <p:nvPr/>
        </p:nvSpPr>
        <p:spPr>
          <a:xfrm>
            <a:off x="4776288" y="3521279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LSTM-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多點預測模型</a:t>
            </a:r>
            <a:endParaRPr lang="zh-TW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085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F700511-8220-BB4F-813E-7E40A2BF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1085" y="804930"/>
            <a:ext cx="6709830" cy="52215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24FCE0-9876-2045-9B02-98EB70F2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4246"/>
            <a:ext cx="12039600" cy="457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496D17-E772-0C40-B506-9A5ADE1F407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0068B6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7895E9-2201-474C-9100-141E0EA98098}"/>
              </a:ext>
            </a:extLst>
          </p:cNvPr>
          <p:cNvSpPr/>
          <p:nvPr/>
        </p:nvSpPr>
        <p:spPr>
          <a:xfrm>
            <a:off x="1929685" y="515155"/>
            <a:ext cx="8332630" cy="5537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D98354-11A4-3F47-98EC-C4EA95DC6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7762" y="1363499"/>
            <a:ext cx="7761274" cy="41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00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25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2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F700511-8220-BB4F-813E-7E40A2BF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1085" y="804930"/>
            <a:ext cx="6709830" cy="52215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24FCE0-9876-2045-9B02-98EB70F2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4246"/>
            <a:ext cx="12039600" cy="457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496D17-E772-0C40-B506-9A5ADE1F407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0068B6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7895E9-2201-474C-9100-141E0EA98098}"/>
              </a:ext>
            </a:extLst>
          </p:cNvPr>
          <p:cNvSpPr/>
          <p:nvPr/>
        </p:nvSpPr>
        <p:spPr>
          <a:xfrm>
            <a:off x="1929685" y="515155"/>
            <a:ext cx="8332630" cy="55379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B8B5A84-1A03-C246-8ACE-8AA82623583B}"/>
              </a:ext>
            </a:extLst>
          </p:cNvPr>
          <p:cNvGrpSpPr/>
          <p:nvPr/>
        </p:nvGrpSpPr>
        <p:grpSpPr>
          <a:xfrm>
            <a:off x="480841" y="393818"/>
            <a:ext cx="11190518" cy="5832164"/>
            <a:chOff x="480841" y="393818"/>
            <a:chExt cx="11190518" cy="5832164"/>
          </a:xfrm>
        </p:grpSpPr>
        <p:sp>
          <p:nvSpPr>
            <p:cNvPr id="3" name="圓角矩形 2">
              <a:extLst>
                <a:ext uri="{FF2B5EF4-FFF2-40B4-BE49-F238E27FC236}">
                  <a16:creationId xmlns:a16="http://schemas.microsoft.com/office/drawing/2014/main" id="{42EF7C95-5B9B-7D48-BDF5-C66449061713}"/>
                </a:ext>
              </a:extLst>
            </p:cNvPr>
            <p:cNvSpPr/>
            <p:nvPr/>
          </p:nvSpPr>
          <p:spPr>
            <a:xfrm>
              <a:off x="480841" y="393818"/>
              <a:ext cx="11190518" cy="5832164"/>
            </a:xfrm>
            <a:prstGeom prst="roundRect">
              <a:avLst>
                <a:gd name="adj" fmla="val 3236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86A3732-C655-B645-B6DC-D7CEEE48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50" y="651057"/>
              <a:ext cx="10756900" cy="5410200"/>
            </a:xfrm>
            <a:prstGeom prst="rect">
              <a:avLst/>
            </a:prstGeom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494CD139-ECF3-3B4F-873B-FE831043B3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76" y="894574"/>
            <a:ext cx="8496300" cy="45847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C4ACB73-1EE3-FB4C-93EC-8578389535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16" y="3257620"/>
            <a:ext cx="952500" cy="8382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201A66A-2CFC-6B49-AC3B-77998B560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014" y="3186924"/>
            <a:ext cx="939800" cy="5461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C706778-B254-D24E-B602-B874A3119595}"/>
              </a:ext>
            </a:extLst>
          </p:cNvPr>
          <p:cNvSpPr txBox="1"/>
          <p:nvPr/>
        </p:nvSpPr>
        <p:spPr>
          <a:xfrm>
            <a:off x="10456617" y="38563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0072B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預測數值</a:t>
            </a:r>
            <a:endParaRPr kumimoji="1" lang="en-US" altLang="zh-CN" sz="1600" dirty="0">
              <a:solidFill>
                <a:srgbClr val="0072B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4BAC4D-D988-2645-85B5-5C6099F53087}"/>
              </a:ext>
            </a:extLst>
          </p:cNvPr>
          <p:cNvSpPr txBox="1"/>
          <p:nvPr/>
        </p:nvSpPr>
        <p:spPr>
          <a:xfrm>
            <a:off x="10395034" y="288317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實際數值</a:t>
            </a:r>
            <a:endParaRPr kumimoji="1" lang="en-US" altLang="zh-CN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29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25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924FCE0-9876-2045-9B02-98EB70F2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424246"/>
            <a:ext cx="12039600" cy="457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496D17-E772-0C40-B506-9A5ADE1F407B}"/>
              </a:ext>
            </a:extLst>
          </p:cNvPr>
          <p:cNvSpPr txBox="1"/>
          <p:nvPr/>
        </p:nvSpPr>
        <p:spPr>
          <a:xfrm>
            <a:off x="6865219" y="6432433"/>
            <a:ext cx="1415772" cy="461665"/>
          </a:xfrm>
          <a:prstGeom prst="rect">
            <a:avLst/>
          </a:prstGeom>
          <a:solidFill>
            <a:srgbClr val="0068B6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kumimoji="1" sz="2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深度學習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FEA038-BD37-9747-B84E-75B14397C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428750"/>
            <a:ext cx="11252200" cy="400050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46DD767-9ED1-7E4C-B0FF-3BF59537DDCE}"/>
              </a:ext>
            </a:extLst>
          </p:cNvPr>
          <p:cNvGrpSpPr/>
          <p:nvPr/>
        </p:nvGrpSpPr>
        <p:grpSpPr>
          <a:xfrm>
            <a:off x="921135" y="872748"/>
            <a:ext cx="2367975" cy="410426"/>
            <a:chOff x="3063833" y="736270"/>
            <a:chExt cx="2367975" cy="410426"/>
          </a:xfrm>
        </p:grpSpPr>
        <p:sp>
          <p:nvSpPr>
            <p:cNvPr id="2" name="圓角矩形 1">
              <a:extLst>
                <a:ext uri="{FF2B5EF4-FFF2-40B4-BE49-F238E27FC236}">
                  <a16:creationId xmlns:a16="http://schemas.microsoft.com/office/drawing/2014/main" id="{FE5381FC-C6FC-9649-8549-062BA4149BC4}"/>
                </a:ext>
              </a:extLst>
            </p:cNvPr>
            <p:cNvSpPr/>
            <p:nvPr/>
          </p:nvSpPr>
          <p:spPr>
            <a:xfrm>
              <a:off x="3063833" y="736270"/>
              <a:ext cx="2367975" cy="4104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C137C27-76D2-4F42-85EA-1B57029FBB45}"/>
                </a:ext>
              </a:extLst>
            </p:cNvPr>
            <p:cNvSpPr txBox="1"/>
            <p:nvPr/>
          </p:nvSpPr>
          <p:spPr>
            <a:xfrm>
              <a:off x="3179258" y="741428"/>
              <a:ext cx="21371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FE8205"/>
                  </a:solidFill>
                </a:rPr>
                <a:t>衛生紙累積量</a:t>
              </a:r>
              <a:r>
                <a:rPr kumimoji="1" lang="en-US" altLang="zh-CN" sz="2000" dirty="0">
                  <a:solidFill>
                    <a:srgbClr val="FE8205"/>
                  </a:solidFill>
                </a:rPr>
                <a:t>(</a:t>
              </a:r>
              <a:r>
                <a:rPr kumimoji="1" lang="zh-CN" altLang="en-US" sz="2000" dirty="0">
                  <a:solidFill>
                    <a:srgbClr val="FE8205"/>
                  </a:solidFill>
                </a:rPr>
                <a:t>日</a:t>
              </a:r>
              <a:r>
                <a:rPr kumimoji="1" lang="en-US" altLang="zh-CN" sz="2000" dirty="0">
                  <a:solidFill>
                    <a:srgbClr val="FE8205"/>
                  </a:solidFill>
                </a:rPr>
                <a:t>)</a:t>
              </a:r>
              <a:endParaRPr kumimoji="1" lang="zh-TW" altLang="en-US" sz="2000" dirty="0">
                <a:solidFill>
                  <a:srgbClr val="FE820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7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D03061D-20A0-4976-BF27-4AA1AB3747EC}"/>
              </a:ext>
            </a:extLst>
          </p:cNvPr>
          <p:cNvSpPr txBox="1"/>
          <p:nvPr/>
        </p:nvSpPr>
        <p:spPr>
          <a:xfrm>
            <a:off x="5040784" y="30474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成果視覺化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70CDE1-B1A5-5748-A9B6-DC7CBD9FF26B}"/>
              </a:ext>
            </a:extLst>
          </p:cNvPr>
          <p:cNvSpPr txBox="1"/>
          <p:nvPr/>
        </p:nvSpPr>
        <p:spPr>
          <a:xfrm>
            <a:off x="5261640" y="352127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即時資料視覺化</a:t>
            </a:r>
          </a:p>
        </p:txBody>
      </p:sp>
    </p:spTree>
    <p:extLst>
      <p:ext uri="{BB962C8B-B14F-4D97-AF65-F5344CB8AC3E}">
        <p14:creationId xmlns:p14="http://schemas.microsoft.com/office/powerpoint/2010/main" val="6317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0569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小組介紹</a:t>
            </a:r>
          </a:p>
        </p:txBody>
      </p:sp>
    </p:spTree>
    <p:extLst>
      <p:ext uri="{BB962C8B-B14F-4D97-AF65-F5344CB8AC3E}">
        <p14:creationId xmlns:p14="http://schemas.microsoft.com/office/powerpoint/2010/main" val="3616194471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95AE43E-9A07-3542-999F-0D88811B99D5}"/>
              </a:ext>
            </a:extLst>
          </p:cNvPr>
          <p:cNvGrpSpPr/>
          <p:nvPr/>
        </p:nvGrpSpPr>
        <p:grpSpPr>
          <a:xfrm>
            <a:off x="76200" y="6424246"/>
            <a:ext cx="12039600" cy="461665"/>
            <a:chOff x="76200" y="6424246"/>
            <a:chExt cx="12039600" cy="46166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924FCE0-9876-2045-9B02-98EB70F2C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0" y="6424246"/>
              <a:ext cx="12039600" cy="4572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7496D17-E772-0C40-B506-9A5ADE1F407B}"/>
                </a:ext>
              </a:extLst>
            </p:cNvPr>
            <p:cNvSpPr txBox="1"/>
            <p:nvPr/>
          </p:nvSpPr>
          <p:spPr>
            <a:xfrm>
              <a:off x="6865219" y="6424246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6F840C-54BE-3740-A8A5-1C907EF59C35}"/>
              </a:ext>
            </a:extLst>
          </p:cNvPr>
          <p:cNvSpPr txBox="1"/>
          <p:nvPr/>
        </p:nvSpPr>
        <p:spPr>
          <a:xfrm>
            <a:off x="76200" y="12359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即時資料視覺化：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BF79EE3-6E96-F949-8EE8-6439F61FC60A}"/>
              </a:ext>
            </a:extLst>
          </p:cNvPr>
          <p:cNvSpPr txBox="1"/>
          <p:nvPr/>
        </p:nvSpPr>
        <p:spPr>
          <a:xfrm>
            <a:off x="76200" y="585260"/>
            <a:ext cx="28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・第一手資料難以理解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396D66-3AE2-804D-BF3E-C40F089D8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78" y="-8792"/>
            <a:ext cx="2761905" cy="64285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54BD2DB-5938-9A46-BC58-8BE45FCA0958}"/>
              </a:ext>
            </a:extLst>
          </p:cNvPr>
          <p:cNvSpPr/>
          <p:nvPr/>
        </p:nvSpPr>
        <p:spPr>
          <a:xfrm>
            <a:off x="8420677" y="2232"/>
            <a:ext cx="3796496" cy="6419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9A62D47-8D18-3846-A962-E3D4F42B5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33" y="180326"/>
            <a:ext cx="2701688" cy="23872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67C1321-754C-DA4B-83C4-AD9FE9AA2AF0}"/>
              </a:ext>
            </a:extLst>
          </p:cNvPr>
          <p:cNvSpPr txBox="1"/>
          <p:nvPr/>
        </p:nvSpPr>
        <p:spPr>
          <a:xfrm>
            <a:off x="76200" y="991877"/>
            <a:ext cx="5350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・利用 </a:t>
            </a:r>
            <a:r>
              <a:rPr lang="en-US" altLang="zh-TW" dirty="0"/>
              <a:t>pandas</a:t>
            </a:r>
            <a:r>
              <a:rPr lang="zh-TW" altLang="en-US" dirty="0"/>
              <a:t> 的 </a:t>
            </a:r>
            <a:r>
              <a:rPr lang="en-US" altLang="zh-TW" dirty="0" err="1"/>
              <a:t>str.contains</a:t>
            </a:r>
            <a:r>
              <a:rPr lang="en-US" altLang="zh-TW" dirty="0"/>
              <a:t>()</a:t>
            </a:r>
            <a:r>
              <a:rPr lang="zh-TW" altLang="en-US" dirty="0"/>
              <a:t> </a:t>
            </a:r>
            <a:r>
              <a:rPr lang="zh-CN" altLang="en-US" dirty="0"/>
              <a:t>整理資訊</a:t>
            </a:r>
            <a:endParaRPr lang="en-US" alt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709323-073B-7746-9B87-EB55104F997B}"/>
              </a:ext>
            </a:extLst>
          </p:cNvPr>
          <p:cNvSpPr txBox="1"/>
          <p:nvPr/>
        </p:nvSpPr>
        <p:spPr>
          <a:xfrm>
            <a:off x="76200" y="1398494"/>
            <a:ext cx="5350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・以 </a:t>
            </a:r>
            <a:r>
              <a:rPr lang="en-US" altLang="zh-TW" dirty="0"/>
              <a:t>python</a:t>
            </a:r>
            <a:r>
              <a:rPr lang="zh-TW" altLang="en-US" dirty="0"/>
              <a:t> 的 </a:t>
            </a:r>
            <a:r>
              <a:rPr lang="en-US" altLang="zh-TW" dirty="0" err="1"/>
              <a:t>plotly</a:t>
            </a:r>
            <a:r>
              <a:rPr lang="zh-TW" altLang="en-US" dirty="0"/>
              <a:t> 繪圖</a:t>
            </a:r>
            <a:endParaRPr lang="en-US" altLang="zh-TW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002BCD4-2C77-4C47-A732-766BACF1A3DF}"/>
              </a:ext>
            </a:extLst>
          </p:cNvPr>
          <p:cNvGrpSpPr/>
          <p:nvPr/>
        </p:nvGrpSpPr>
        <p:grpSpPr>
          <a:xfrm>
            <a:off x="6286251" y="2778429"/>
            <a:ext cx="5306518" cy="3432748"/>
            <a:chOff x="6286251" y="2778429"/>
            <a:chExt cx="5306518" cy="3432748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7267A6B-7040-9543-A542-18625786F046}"/>
                </a:ext>
              </a:extLst>
            </p:cNvPr>
            <p:cNvGrpSpPr/>
            <p:nvPr/>
          </p:nvGrpSpPr>
          <p:grpSpPr>
            <a:xfrm>
              <a:off x="6286251" y="2778429"/>
              <a:ext cx="5306518" cy="3432748"/>
              <a:chOff x="2518348" y="2788170"/>
              <a:chExt cx="5306518" cy="3432748"/>
            </a:xfrm>
          </p:grpSpPr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593C8ECA-74D5-D843-8201-1EA19FBD1563}"/>
                  </a:ext>
                </a:extLst>
              </p:cNvPr>
              <p:cNvSpPr/>
              <p:nvPr/>
            </p:nvSpPr>
            <p:spPr>
              <a:xfrm>
                <a:off x="2518348" y="2788170"/>
                <a:ext cx="5306518" cy="3432748"/>
              </a:xfrm>
              <a:prstGeom prst="roundRect">
                <a:avLst>
                  <a:gd name="adj" fmla="val 575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83E69526-9237-A74B-B698-1FA2975013A4}"/>
                  </a:ext>
                </a:extLst>
              </p:cNvPr>
              <p:cNvGrpSpPr/>
              <p:nvPr/>
            </p:nvGrpSpPr>
            <p:grpSpPr>
              <a:xfrm>
                <a:off x="2616570" y="2968388"/>
                <a:ext cx="4956535" cy="2891482"/>
                <a:chOff x="2760875" y="3313115"/>
                <a:chExt cx="4956535" cy="2891482"/>
              </a:xfrm>
            </p:grpSpPr>
            <p:pic>
              <p:nvPicPr>
                <p:cNvPr id="16" name="內容版面配置區 4">
                  <a:extLst>
                    <a:ext uri="{FF2B5EF4-FFF2-40B4-BE49-F238E27FC236}">
                      <a16:creationId xmlns:a16="http://schemas.microsoft.com/office/drawing/2014/main" id="{F10273F4-429E-8243-B2B8-44E26B959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02" t="15218" r="74722" b="6385"/>
                <a:stretch/>
              </p:blipFill>
              <p:spPr>
                <a:xfrm>
                  <a:off x="2760875" y="3313115"/>
                  <a:ext cx="1679941" cy="2891482"/>
                </a:xfrm>
                <a:prstGeom prst="rect">
                  <a:avLst/>
                </a:prstGeom>
              </p:spPr>
            </p:pic>
            <p:pic>
              <p:nvPicPr>
                <p:cNvPr id="17" name="內容版面配置區 4">
                  <a:extLst>
                    <a:ext uri="{FF2B5EF4-FFF2-40B4-BE49-F238E27FC236}">
                      <a16:creationId xmlns:a16="http://schemas.microsoft.com/office/drawing/2014/main" id="{9DB42EA0-124A-BA4F-924A-1B7083A4E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147" t="15218" r="38489" b="6385"/>
                <a:stretch/>
              </p:blipFill>
              <p:spPr>
                <a:xfrm>
                  <a:off x="4379812" y="3313115"/>
                  <a:ext cx="1931048" cy="2891482"/>
                </a:xfrm>
                <a:prstGeom prst="rect">
                  <a:avLst/>
                </a:prstGeom>
              </p:spPr>
            </p:pic>
            <p:pic>
              <p:nvPicPr>
                <p:cNvPr id="18" name="內容版面配置區 4">
                  <a:extLst>
                    <a:ext uri="{FF2B5EF4-FFF2-40B4-BE49-F238E27FC236}">
                      <a16:creationId xmlns:a16="http://schemas.microsoft.com/office/drawing/2014/main" id="{286EE277-A9CA-5845-BB38-4EAF6A522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275" t="15218" r="5974" b="6385"/>
                <a:stretch/>
              </p:blipFill>
              <p:spPr>
                <a:xfrm>
                  <a:off x="5955976" y="3313115"/>
                  <a:ext cx="1761434" cy="2891482"/>
                </a:xfrm>
                <a:prstGeom prst="rect">
                  <a:avLst/>
                </a:prstGeom>
              </p:spPr>
            </p:pic>
          </p:grp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890F048-3D94-E748-A862-D846F0CC050C}"/>
                  </a:ext>
                </a:extLst>
              </p:cNvPr>
              <p:cNvSpPr txBox="1"/>
              <p:nvPr/>
            </p:nvSpPr>
            <p:spPr>
              <a:xfrm>
                <a:off x="2518348" y="2802850"/>
                <a:ext cx="28078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rgbClr val="FE8205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圖示化廁所即時資訊</a:t>
                </a:r>
              </a:p>
            </p:txBody>
          </p:sp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6ACEE9DA-978B-264D-B14A-71EE48A8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7778" y="5898354"/>
              <a:ext cx="658853" cy="307875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4CF453A7-8005-4A4C-B244-07F3406C7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0338" y="5876409"/>
              <a:ext cx="292581" cy="287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40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125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5" dur="125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4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D03061D-20A0-4976-BF27-4AA1AB3747EC}"/>
              </a:ext>
            </a:extLst>
          </p:cNvPr>
          <p:cNvSpPr txBox="1"/>
          <p:nvPr/>
        </p:nvSpPr>
        <p:spPr>
          <a:xfrm>
            <a:off x="5040784" y="30474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成果視覺化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70CDE1-B1A5-5748-A9B6-DC7CBD9FF26B}"/>
              </a:ext>
            </a:extLst>
          </p:cNvPr>
          <p:cNvSpPr txBox="1"/>
          <p:nvPr/>
        </p:nvSpPr>
        <p:spPr>
          <a:xfrm>
            <a:off x="5297265" y="352127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歷史資料視覺化</a:t>
            </a:r>
          </a:p>
        </p:txBody>
      </p:sp>
    </p:spTree>
    <p:extLst>
      <p:ext uri="{BB962C8B-B14F-4D97-AF65-F5344CB8AC3E}">
        <p14:creationId xmlns:p14="http://schemas.microsoft.com/office/powerpoint/2010/main" val="413871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95AE43E-9A07-3542-999F-0D88811B99D5}"/>
              </a:ext>
            </a:extLst>
          </p:cNvPr>
          <p:cNvGrpSpPr/>
          <p:nvPr/>
        </p:nvGrpSpPr>
        <p:grpSpPr>
          <a:xfrm>
            <a:off x="76200" y="6424246"/>
            <a:ext cx="12039600" cy="461665"/>
            <a:chOff x="76200" y="6424246"/>
            <a:chExt cx="12039600" cy="46166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924FCE0-9876-2045-9B02-98EB70F2C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0" y="6424246"/>
              <a:ext cx="12039600" cy="4572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7496D17-E772-0C40-B506-9A5ADE1F407B}"/>
                </a:ext>
              </a:extLst>
            </p:cNvPr>
            <p:cNvSpPr txBox="1"/>
            <p:nvPr/>
          </p:nvSpPr>
          <p:spPr>
            <a:xfrm>
              <a:off x="6865219" y="6424246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C25D9C8-DA5A-E842-B832-CE8513D284AD}"/>
              </a:ext>
            </a:extLst>
          </p:cNvPr>
          <p:cNvSpPr txBox="1"/>
          <p:nvPr/>
        </p:nvSpPr>
        <p:spPr>
          <a:xfrm>
            <a:off x="76200" y="12359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歷史資料視覺化：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F743E63-9E55-BF49-88C5-EDAD97C6F8DE}"/>
              </a:ext>
            </a:extLst>
          </p:cNvPr>
          <p:cNvSpPr txBox="1"/>
          <p:nvPr/>
        </p:nvSpPr>
        <p:spPr>
          <a:xfrm>
            <a:off x="76200" y="585260"/>
            <a:ext cx="28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・已有現成可用資料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7859F4F-DD29-2545-97B0-B80EAF70CDE6}"/>
              </a:ext>
            </a:extLst>
          </p:cNvPr>
          <p:cNvSpPr txBox="1"/>
          <p:nvPr/>
        </p:nvSpPr>
        <p:spPr>
          <a:xfrm>
            <a:off x="76200" y="972718"/>
            <a:ext cx="28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・做出互動式圖表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7A8105A-2CA3-404D-96AB-6963DF6D104F}"/>
              </a:ext>
            </a:extLst>
          </p:cNvPr>
          <p:cNvSpPr txBox="1"/>
          <p:nvPr/>
        </p:nvSpPr>
        <p:spPr>
          <a:xfrm>
            <a:off x="76200" y="1360176"/>
            <a:ext cx="325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・可整體呈現後，逐一呈現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4B85824-24A0-9043-983C-9FA3086A7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4413" y="3429000"/>
            <a:ext cx="2057400" cy="22479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8A2A23E-ED11-304B-8A95-2645020E3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25" y="357914"/>
            <a:ext cx="6286500" cy="2781300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28822EE2-7AB8-4246-9B9B-0BDE45FB5119}"/>
              </a:ext>
            </a:extLst>
          </p:cNvPr>
          <p:cNvGrpSpPr/>
          <p:nvPr/>
        </p:nvGrpSpPr>
        <p:grpSpPr>
          <a:xfrm>
            <a:off x="4740436" y="3285530"/>
            <a:ext cx="5038993" cy="2746970"/>
            <a:chOff x="4740436" y="3285530"/>
            <a:chExt cx="5038993" cy="274697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128A618-8E23-BF42-A751-21B98BBCB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36" y="3509950"/>
              <a:ext cx="4884011" cy="2502938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6D7DF216-9276-9947-8E85-96BD3BA0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436" y="3285530"/>
              <a:ext cx="359663" cy="409616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AD296ABD-D9A8-2C48-AD0D-EC6C39176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700" y="5752762"/>
              <a:ext cx="289729" cy="279738"/>
            </a:xfrm>
            <a:prstGeom prst="rect">
              <a:avLst/>
            </a:prstGeom>
          </p:spPr>
        </p:pic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D850FEF2-EE0C-2E4D-9E24-E2D369B253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13" y="3429000"/>
            <a:ext cx="2057400" cy="224790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643BDD8-A921-1643-8FDE-F4EDBC2351B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70"/>
          <a:stretch/>
        </p:blipFill>
        <p:spPr>
          <a:xfrm>
            <a:off x="679480" y="4542258"/>
            <a:ext cx="8944967" cy="11430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0D149D05-0BDA-1542-84BC-F6607E266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13" y="3424535"/>
            <a:ext cx="2057400" cy="2247900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7C619F4-CDA0-E942-BA03-18B466E557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70"/>
          <a:stretch/>
        </p:blipFill>
        <p:spPr>
          <a:xfrm>
            <a:off x="679480" y="3763917"/>
            <a:ext cx="8944967" cy="1104900"/>
          </a:xfrm>
          <a:prstGeom prst="rect">
            <a:avLst/>
          </a:prstGeom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C6940EBC-7AF2-1B4E-85C6-21940CD0D2DB}"/>
              </a:ext>
            </a:extLst>
          </p:cNvPr>
          <p:cNvGrpSpPr/>
          <p:nvPr/>
        </p:nvGrpSpPr>
        <p:grpSpPr>
          <a:xfrm>
            <a:off x="338804" y="3286108"/>
            <a:ext cx="9285643" cy="2667000"/>
            <a:chOff x="1241710" y="3492704"/>
            <a:chExt cx="9285643" cy="266700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A55E279B-722B-5341-8C58-788674D4E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4941" y="5935306"/>
              <a:ext cx="232412" cy="224398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3DEE668-A565-E446-AC70-05BDCB73E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5"/>
            <a:stretch/>
          </p:blipFill>
          <p:spPr>
            <a:xfrm>
              <a:off x="1337719" y="3492704"/>
              <a:ext cx="9189634" cy="2667000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271BC3A-1165-4649-B4AA-4407C59CF399}"/>
                </a:ext>
              </a:extLst>
            </p:cNvPr>
            <p:cNvSpPr/>
            <p:nvPr/>
          </p:nvSpPr>
          <p:spPr>
            <a:xfrm>
              <a:off x="1255215" y="3519807"/>
              <a:ext cx="275007" cy="295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447A8CF3-7730-8D4C-9CE9-B2920BE63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710" y="3528467"/>
              <a:ext cx="288512" cy="328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510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125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D03061D-20A0-4976-BF27-4AA1AB3747EC}"/>
              </a:ext>
            </a:extLst>
          </p:cNvPr>
          <p:cNvSpPr txBox="1"/>
          <p:nvPr/>
        </p:nvSpPr>
        <p:spPr>
          <a:xfrm>
            <a:off x="5040784" y="30474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成果視覺化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70CDE1-B1A5-5748-A9B6-DC7CBD9FF26B}"/>
              </a:ext>
            </a:extLst>
          </p:cNvPr>
          <p:cNvSpPr txBox="1"/>
          <p:nvPr/>
        </p:nvSpPr>
        <p:spPr>
          <a:xfrm>
            <a:off x="6355246" y="3521279"/>
            <a:ext cx="922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66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4772561" y="301575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叢集環境架設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6153096" y="34927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基本叢集</a:t>
            </a:r>
          </a:p>
        </p:txBody>
      </p:sp>
    </p:spTree>
    <p:extLst>
      <p:ext uri="{BB962C8B-B14F-4D97-AF65-F5344CB8AC3E}">
        <p14:creationId xmlns:p14="http://schemas.microsoft.com/office/powerpoint/2010/main" val="2313348180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8E8E060-1B2D-A844-8733-009F1DE34E62}"/>
              </a:ext>
            </a:extLst>
          </p:cNvPr>
          <p:cNvSpPr/>
          <p:nvPr/>
        </p:nvSpPr>
        <p:spPr>
          <a:xfrm>
            <a:off x="4527300" y="2114121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8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Data </a:t>
            </a:r>
            <a:r>
              <a:rPr lang="zh-CN" altLang="en-US" sz="2800" dirty="0">
                <a:solidFill>
                  <a:srgbClr val="FE820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分析平台</a:t>
            </a:r>
            <a:endParaRPr lang="en-US" altLang="zh-TW" sz="2800" dirty="0">
              <a:solidFill>
                <a:srgbClr val="FE820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2FB37A-8185-9946-BDAB-A1E9CFFCF6A5}"/>
              </a:ext>
            </a:extLst>
          </p:cNvPr>
          <p:cNvSpPr/>
          <p:nvPr/>
        </p:nvSpPr>
        <p:spPr>
          <a:xfrm>
            <a:off x="5314374" y="3080611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800" dirty="0">
                <a:solidFill>
                  <a:srgbClr val="0068B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43838E-6518-954A-A5BB-CD23118B2AED}"/>
              </a:ext>
            </a:extLst>
          </p:cNvPr>
          <p:cNvSpPr/>
          <p:nvPr/>
        </p:nvSpPr>
        <p:spPr>
          <a:xfrm>
            <a:off x="3563666" y="3603831"/>
            <a:ext cx="5414080" cy="280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2E72F4F-441B-C241-BC98-F7BF03622D29}"/>
              </a:ext>
            </a:extLst>
          </p:cNvPr>
          <p:cNvSpPr/>
          <p:nvPr/>
        </p:nvSpPr>
        <p:spPr>
          <a:xfrm>
            <a:off x="4486422" y="4047101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Ubuntu 1.8.04 LST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FE27027-FE51-644B-9775-BE6E8D04A465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A3016A9-47B4-5740-A0A8-F4EA8417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B8575D9-B966-7945-A622-C542E7C38D4F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E4D4E23-FA56-7042-B0C8-9604EF6DCC1E}"/>
              </a:ext>
            </a:extLst>
          </p:cNvPr>
          <p:cNvSpPr/>
          <p:nvPr/>
        </p:nvSpPr>
        <p:spPr>
          <a:xfrm>
            <a:off x="3716066" y="4508766"/>
            <a:ext cx="5414080" cy="1882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5965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群組 46">
            <a:extLst>
              <a:ext uri="{FF2B5EF4-FFF2-40B4-BE49-F238E27FC236}">
                <a16:creationId xmlns:a16="http://schemas.microsoft.com/office/drawing/2014/main" id="{3A90C48A-7CE5-3D41-BFAA-88EF796E9E13}"/>
              </a:ext>
            </a:extLst>
          </p:cNvPr>
          <p:cNvGrpSpPr/>
          <p:nvPr/>
        </p:nvGrpSpPr>
        <p:grpSpPr>
          <a:xfrm>
            <a:off x="518532" y="4149276"/>
            <a:ext cx="8649852" cy="856172"/>
            <a:chOff x="518532" y="3040650"/>
            <a:chExt cx="8649852" cy="856172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A4043D3-C5A8-C442-9AC9-B7C7836F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380" y="3040650"/>
              <a:ext cx="1176156" cy="856172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595BC7D1-12DA-C34D-81B0-BC1AE938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2" y="3040650"/>
              <a:ext cx="1176156" cy="856172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0DF18514-C325-DF47-9DA0-0116A3D1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56" y="3040650"/>
              <a:ext cx="1176156" cy="856172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AC71339-815B-A943-B2F6-CFB02EDFB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2228" y="3040650"/>
              <a:ext cx="1176156" cy="856172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EA9A3CE4-0176-784F-83E4-A59A41001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804" y="3040650"/>
              <a:ext cx="1176156" cy="856172"/>
            </a:xfrm>
            <a:prstGeom prst="rect">
              <a:avLst/>
            </a:prstGeom>
          </p:spPr>
        </p:pic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480CA5F-E5F3-5A4F-BCF1-90AA433F62FD}"/>
              </a:ext>
            </a:extLst>
          </p:cNvPr>
          <p:cNvGrpSpPr/>
          <p:nvPr/>
        </p:nvGrpSpPr>
        <p:grpSpPr>
          <a:xfrm>
            <a:off x="826380" y="4286759"/>
            <a:ext cx="7955280" cy="457200"/>
            <a:chOff x="850764" y="5214236"/>
            <a:chExt cx="7955280" cy="45720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37E36AF-C050-5E45-AEA7-8F012863A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64" y="5214236"/>
              <a:ext cx="457200" cy="4572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9E4AE67-BA23-0C41-BCDD-1BEBE517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284" y="5214236"/>
              <a:ext cx="457200" cy="4572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98820794-E01F-164F-94D0-A42B0A54E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804" y="5214236"/>
              <a:ext cx="457200" cy="4572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DBC67185-5D06-DC46-A0F9-15E442D8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324" y="5214236"/>
              <a:ext cx="457200" cy="4572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00C4A6A6-5E80-8D43-91F7-099BE1A50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844" y="5214236"/>
              <a:ext cx="457200" cy="457200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7726AC-87D8-0544-95DC-3B30BD8FE307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23BCFAA9-F901-9344-9DCB-7A9BE152FB8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22794EE-F7A7-1E4F-852E-CFCAC8AF6B9C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658CECE7-BF1C-AA40-B50C-65C80463911D}"/>
              </a:ext>
            </a:extLst>
          </p:cNvPr>
          <p:cNvGrpSpPr/>
          <p:nvPr/>
        </p:nvGrpSpPr>
        <p:grpSpPr>
          <a:xfrm>
            <a:off x="518532" y="3198307"/>
            <a:ext cx="8649852" cy="856172"/>
            <a:chOff x="518532" y="2053098"/>
            <a:chExt cx="8649852" cy="856172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4C420D95-7784-B947-9453-BB8A09749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2" y="2053098"/>
              <a:ext cx="1176156" cy="856172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89AB8B8C-D4D0-8B45-B400-5E8BDF00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56" y="2053098"/>
              <a:ext cx="1176156" cy="856172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31F78724-49B5-E14B-96B0-CE0C36C2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380" y="2053098"/>
              <a:ext cx="1176156" cy="856172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5D5BC2C-7074-E243-8E5A-6E526447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804" y="2053098"/>
              <a:ext cx="1176156" cy="856172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B89A161E-25B4-E044-8438-663FB3B51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2228" y="2053098"/>
              <a:ext cx="1176156" cy="856172"/>
            </a:xfrm>
            <a:prstGeom prst="rect">
              <a:avLst/>
            </a:prstGeom>
          </p:spPr>
        </p:pic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1E56B687-DBEF-E249-A1CE-A5293C41EC45}"/>
              </a:ext>
            </a:extLst>
          </p:cNvPr>
          <p:cNvGrpSpPr/>
          <p:nvPr/>
        </p:nvGrpSpPr>
        <p:grpSpPr>
          <a:xfrm>
            <a:off x="826380" y="3311399"/>
            <a:ext cx="7955280" cy="457200"/>
            <a:chOff x="850764" y="5214236"/>
            <a:chExt cx="7955280" cy="457200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9C284694-7E08-054A-9B41-3D6AF8CEB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64" y="5214236"/>
              <a:ext cx="457200" cy="4572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F8194F84-4CA2-3946-9EEF-D2B92EA9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284" y="5214236"/>
              <a:ext cx="457200" cy="4572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F292F393-C0A6-9F4F-887E-0CA275C95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804" y="5214236"/>
              <a:ext cx="457200" cy="4572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1362727B-656B-8440-B353-8026D950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324" y="5214236"/>
              <a:ext cx="457200" cy="4572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C7E2B327-D67E-E146-9F51-89E1F81F6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844" y="5214236"/>
              <a:ext cx="457200" cy="457200"/>
            </a:xfrm>
            <a:prstGeom prst="rect">
              <a:avLst/>
            </a:prstGeom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B604DA77-2D9E-2244-B85D-EF49C5035B39}"/>
              </a:ext>
            </a:extLst>
          </p:cNvPr>
          <p:cNvGrpSpPr/>
          <p:nvPr/>
        </p:nvGrpSpPr>
        <p:grpSpPr>
          <a:xfrm>
            <a:off x="9780234" y="3198306"/>
            <a:ext cx="2036064" cy="1402711"/>
            <a:chOff x="9780234" y="3198306"/>
            <a:chExt cx="2036064" cy="1402711"/>
          </a:xfrm>
        </p:grpSpPr>
        <p:sp>
          <p:nvSpPr>
            <p:cNvPr id="34" name="圓角矩形 33">
              <a:extLst>
                <a:ext uri="{FF2B5EF4-FFF2-40B4-BE49-F238E27FC236}">
                  <a16:creationId xmlns:a16="http://schemas.microsoft.com/office/drawing/2014/main" id="{BB527B3B-F3BD-5948-BAED-EDD6FE1DDB4D}"/>
                </a:ext>
              </a:extLst>
            </p:cNvPr>
            <p:cNvSpPr/>
            <p:nvPr/>
          </p:nvSpPr>
          <p:spPr>
            <a:xfrm>
              <a:off x="9780234" y="3198306"/>
              <a:ext cx="2036064" cy="1390519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1A630F9-3511-3542-AD69-756D021949E6}"/>
                </a:ext>
              </a:extLst>
            </p:cNvPr>
            <p:cNvSpPr txBox="1"/>
            <p:nvPr/>
          </p:nvSpPr>
          <p:spPr>
            <a:xfrm>
              <a:off x="9903825" y="3299105"/>
              <a:ext cx="173316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CN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zh-TW" altLang="en-US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160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688F203-CA00-174D-9A5A-43B63F5BD6B8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2A9B7F1-A6A4-D842-929A-4CF4FA94E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B8CEEAB2-8FBF-6A44-B827-9FB3914D2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792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4D170A6-07DF-B04A-9004-A2A72D2AF59F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50%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218FEA-2E5B-644C-8BF8-790AB5EE2EE1}"/>
              </a:ext>
            </a:extLst>
          </p:cNvPr>
          <p:cNvSpPr txBox="1"/>
          <p:nvPr/>
        </p:nvSpPr>
        <p:spPr>
          <a:xfrm>
            <a:off x="716118" y="3267542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</a:t>
            </a:r>
          </a:p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B15F438-4F84-AF4A-808B-53E8A70357CE}"/>
              </a:ext>
            </a:extLst>
          </p:cNvPr>
          <p:cNvSpPr txBox="1"/>
          <p:nvPr/>
        </p:nvSpPr>
        <p:spPr>
          <a:xfrm>
            <a:off x="178095" y="2783250"/>
            <a:ext cx="2242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管理叢集的</a:t>
            </a:r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Mata Data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0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25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25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25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25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25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25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fill="remove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8" dur="125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  <p:bldP spid="64" grpId="0"/>
      <p:bldP spid="64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群組 46">
            <a:extLst>
              <a:ext uri="{FF2B5EF4-FFF2-40B4-BE49-F238E27FC236}">
                <a16:creationId xmlns:a16="http://schemas.microsoft.com/office/drawing/2014/main" id="{3A90C48A-7CE5-3D41-BFAA-88EF796E9E13}"/>
              </a:ext>
            </a:extLst>
          </p:cNvPr>
          <p:cNvGrpSpPr/>
          <p:nvPr/>
        </p:nvGrpSpPr>
        <p:grpSpPr>
          <a:xfrm>
            <a:off x="518532" y="4149276"/>
            <a:ext cx="8649852" cy="856172"/>
            <a:chOff x="518532" y="3040650"/>
            <a:chExt cx="8649852" cy="856172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A4043D3-C5A8-C442-9AC9-B7C7836F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380" y="3040650"/>
              <a:ext cx="1176156" cy="856172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595BC7D1-12DA-C34D-81B0-BC1AE938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2" y="3040650"/>
              <a:ext cx="1176156" cy="856172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0DF18514-C325-DF47-9DA0-0116A3D1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56" y="3040650"/>
              <a:ext cx="1176156" cy="856172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AC71339-815B-A943-B2F6-CFB02EDFB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2228" y="3040650"/>
              <a:ext cx="1176156" cy="856172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EA9A3CE4-0176-784F-83E4-A59A41001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804" y="3040650"/>
              <a:ext cx="1176156" cy="856172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7726AC-87D8-0544-95DC-3B30BD8FE307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23BCFAA9-F901-9344-9DCB-7A9BE152FB8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22794EE-F7A7-1E4F-852E-CFCAC8AF6B9C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658CECE7-BF1C-AA40-B50C-65C80463911D}"/>
              </a:ext>
            </a:extLst>
          </p:cNvPr>
          <p:cNvGrpSpPr/>
          <p:nvPr/>
        </p:nvGrpSpPr>
        <p:grpSpPr>
          <a:xfrm>
            <a:off x="518532" y="3198307"/>
            <a:ext cx="8649852" cy="856172"/>
            <a:chOff x="518532" y="2053098"/>
            <a:chExt cx="8649852" cy="856172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4C420D95-7784-B947-9453-BB8A09749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2" y="2053098"/>
              <a:ext cx="1176156" cy="856172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89AB8B8C-D4D0-8B45-B400-5E8BDF00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56" y="2053098"/>
              <a:ext cx="1176156" cy="856172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31F78724-49B5-E14B-96B0-CE0C36C2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380" y="2053098"/>
              <a:ext cx="1176156" cy="856172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5D5BC2C-7074-E243-8E5A-6E526447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804" y="2053098"/>
              <a:ext cx="1176156" cy="856172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B89A161E-25B4-E044-8438-663FB3B51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2228" y="2053098"/>
              <a:ext cx="1176156" cy="856172"/>
            </a:xfrm>
            <a:prstGeom prst="rect">
              <a:avLst/>
            </a:prstGeom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B604DA77-2D9E-2244-B85D-EF49C5035B39}"/>
              </a:ext>
            </a:extLst>
          </p:cNvPr>
          <p:cNvGrpSpPr/>
          <p:nvPr/>
        </p:nvGrpSpPr>
        <p:grpSpPr>
          <a:xfrm>
            <a:off x="9780234" y="3198306"/>
            <a:ext cx="2036064" cy="1402711"/>
            <a:chOff x="9780234" y="3198306"/>
            <a:chExt cx="2036064" cy="1402711"/>
          </a:xfrm>
        </p:grpSpPr>
        <p:sp>
          <p:nvSpPr>
            <p:cNvPr id="34" name="圓角矩形 33">
              <a:extLst>
                <a:ext uri="{FF2B5EF4-FFF2-40B4-BE49-F238E27FC236}">
                  <a16:creationId xmlns:a16="http://schemas.microsoft.com/office/drawing/2014/main" id="{BB527B3B-F3BD-5948-BAED-EDD6FE1DDB4D}"/>
                </a:ext>
              </a:extLst>
            </p:cNvPr>
            <p:cNvSpPr/>
            <p:nvPr/>
          </p:nvSpPr>
          <p:spPr>
            <a:xfrm>
              <a:off x="9780234" y="3198306"/>
              <a:ext cx="2036064" cy="1390519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1A630F9-3511-3542-AD69-756D021949E6}"/>
                </a:ext>
              </a:extLst>
            </p:cNvPr>
            <p:cNvSpPr txBox="1"/>
            <p:nvPr/>
          </p:nvSpPr>
          <p:spPr>
            <a:xfrm>
              <a:off x="9903825" y="3299105"/>
              <a:ext cx="173316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CN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zh-TW" altLang="en-US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160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688F203-CA00-174D-9A5A-43B63F5BD6B8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2A9B7F1-A6A4-D842-929A-4CF4FA94E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B8CEEAB2-8FBF-6A44-B827-9FB3914D2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792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4D170A6-07DF-B04A-9004-A2A72D2AF59F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50%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218FEA-2E5B-644C-8BF8-790AB5EE2EE1}"/>
              </a:ext>
            </a:extLst>
          </p:cNvPr>
          <p:cNvSpPr txBox="1"/>
          <p:nvPr/>
        </p:nvSpPr>
        <p:spPr>
          <a:xfrm>
            <a:off x="716118" y="3267542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</a:t>
            </a:r>
          </a:p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1AE1E4-EFF5-F148-9F76-944F49E574ED}"/>
              </a:ext>
            </a:extLst>
          </p:cNvPr>
          <p:cNvSpPr/>
          <p:nvPr/>
        </p:nvSpPr>
        <p:spPr>
          <a:xfrm>
            <a:off x="716118" y="3291926"/>
            <a:ext cx="780983" cy="4875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A36B439-3242-484D-91B8-ACF531A3F87F}"/>
              </a:ext>
            </a:extLst>
          </p:cNvPr>
          <p:cNvSpPr txBox="1"/>
          <p:nvPr/>
        </p:nvSpPr>
        <p:spPr>
          <a:xfrm>
            <a:off x="2426648" y="3267541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Resource</a:t>
            </a:r>
          </a:p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Manager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630E6C9-DCDF-5742-94FE-46F0E675B50C}"/>
              </a:ext>
            </a:extLst>
          </p:cNvPr>
          <p:cNvSpPr txBox="1"/>
          <p:nvPr/>
        </p:nvSpPr>
        <p:spPr>
          <a:xfrm>
            <a:off x="1959371" y="279026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管理叢集的資源分類</a:t>
            </a:r>
          </a:p>
        </p:txBody>
      </p:sp>
    </p:spTree>
    <p:extLst>
      <p:ext uri="{BB962C8B-B14F-4D97-AF65-F5344CB8AC3E}">
        <p14:creationId xmlns:p14="http://schemas.microsoft.com/office/powerpoint/2010/main" val="702314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25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57" grpId="0"/>
      <p:bldP spid="57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群組 46">
            <a:extLst>
              <a:ext uri="{FF2B5EF4-FFF2-40B4-BE49-F238E27FC236}">
                <a16:creationId xmlns:a16="http://schemas.microsoft.com/office/drawing/2014/main" id="{3A90C48A-7CE5-3D41-BFAA-88EF796E9E13}"/>
              </a:ext>
            </a:extLst>
          </p:cNvPr>
          <p:cNvGrpSpPr/>
          <p:nvPr/>
        </p:nvGrpSpPr>
        <p:grpSpPr>
          <a:xfrm>
            <a:off x="518532" y="4149276"/>
            <a:ext cx="8649852" cy="856172"/>
            <a:chOff x="518532" y="3040650"/>
            <a:chExt cx="8649852" cy="856172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A4043D3-C5A8-C442-9AC9-B7C7836F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380" y="3040650"/>
              <a:ext cx="1176156" cy="856172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595BC7D1-12DA-C34D-81B0-BC1AE938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2" y="3040650"/>
              <a:ext cx="1176156" cy="856172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0DF18514-C325-DF47-9DA0-0116A3D1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56" y="3040650"/>
              <a:ext cx="1176156" cy="856172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AC71339-815B-A943-B2F6-CFB02EDFB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2228" y="3040650"/>
              <a:ext cx="1176156" cy="856172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EA9A3CE4-0176-784F-83E4-A59A41001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804" y="3040650"/>
              <a:ext cx="1176156" cy="856172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7726AC-87D8-0544-95DC-3B30BD8FE307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23BCFAA9-F901-9344-9DCB-7A9BE152FB8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22794EE-F7A7-1E4F-852E-CFCAC8AF6B9C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658CECE7-BF1C-AA40-B50C-65C80463911D}"/>
              </a:ext>
            </a:extLst>
          </p:cNvPr>
          <p:cNvGrpSpPr/>
          <p:nvPr/>
        </p:nvGrpSpPr>
        <p:grpSpPr>
          <a:xfrm>
            <a:off x="518532" y="3198307"/>
            <a:ext cx="8649852" cy="856172"/>
            <a:chOff x="518532" y="2053098"/>
            <a:chExt cx="8649852" cy="856172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4C420D95-7784-B947-9453-BB8A09749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2" y="2053098"/>
              <a:ext cx="1176156" cy="856172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89AB8B8C-D4D0-8B45-B400-5E8BDF00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956" y="2053098"/>
              <a:ext cx="1176156" cy="856172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31F78724-49B5-E14B-96B0-CE0C36C2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380" y="2053098"/>
              <a:ext cx="1176156" cy="856172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5D5BC2C-7074-E243-8E5A-6E526447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804" y="2053098"/>
              <a:ext cx="1176156" cy="856172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B89A161E-25B4-E044-8438-663FB3B51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2228" y="2053098"/>
              <a:ext cx="1176156" cy="856172"/>
            </a:xfrm>
            <a:prstGeom prst="rect">
              <a:avLst/>
            </a:prstGeom>
          </p:spPr>
        </p:pic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B604DA77-2D9E-2244-B85D-EF49C5035B39}"/>
              </a:ext>
            </a:extLst>
          </p:cNvPr>
          <p:cNvGrpSpPr/>
          <p:nvPr/>
        </p:nvGrpSpPr>
        <p:grpSpPr>
          <a:xfrm>
            <a:off x="9780234" y="3198306"/>
            <a:ext cx="2036064" cy="1402711"/>
            <a:chOff x="9780234" y="3198306"/>
            <a:chExt cx="2036064" cy="1402711"/>
          </a:xfrm>
        </p:grpSpPr>
        <p:sp>
          <p:nvSpPr>
            <p:cNvPr id="34" name="圓角矩形 33">
              <a:extLst>
                <a:ext uri="{FF2B5EF4-FFF2-40B4-BE49-F238E27FC236}">
                  <a16:creationId xmlns:a16="http://schemas.microsoft.com/office/drawing/2014/main" id="{BB527B3B-F3BD-5948-BAED-EDD6FE1DDB4D}"/>
                </a:ext>
              </a:extLst>
            </p:cNvPr>
            <p:cNvSpPr/>
            <p:nvPr/>
          </p:nvSpPr>
          <p:spPr>
            <a:xfrm>
              <a:off x="9780234" y="3198306"/>
              <a:ext cx="2036064" cy="1390519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1A630F9-3511-3542-AD69-756D021949E6}"/>
                </a:ext>
              </a:extLst>
            </p:cNvPr>
            <p:cNvSpPr txBox="1"/>
            <p:nvPr/>
          </p:nvSpPr>
          <p:spPr>
            <a:xfrm>
              <a:off x="9903825" y="3299105"/>
              <a:ext cx="173316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CN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zh-TW" altLang="en-US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160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688F203-CA00-174D-9A5A-43B63F5BD6B8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2A9B7F1-A6A4-D842-929A-4CF4FA94E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B8CEEAB2-8FBF-6A44-B827-9FB3914D2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792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4D170A6-07DF-B04A-9004-A2A72D2AF59F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50%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E218FEA-2E5B-644C-8BF8-790AB5EE2EE1}"/>
              </a:ext>
            </a:extLst>
          </p:cNvPr>
          <p:cNvSpPr txBox="1"/>
          <p:nvPr/>
        </p:nvSpPr>
        <p:spPr>
          <a:xfrm>
            <a:off x="716118" y="3267542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</a:t>
            </a:r>
          </a:p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1AE1E4-EFF5-F148-9F76-944F49E574ED}"/>
              </a:ext>
            </a:extLst>
          </p:cNvPr>
          <p:cNvSpPr/>
          <p:nvPr/>
        </p:nvSpPr>
        <p:spPr>
          <a:xfrm>
            <a:off x="716118" y="3291926"/>
            <a:ext cx="780983" cy="4875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A36B439-3242-484D-91B8-ACF531A3F87F}"/>
              </a:ext>
            </a:extLst>
          </p:cNvPr>
          <p:cNvSpPr txBox="1"/>
          <p:nvPr/>
        </p:nvSpPr>
        <p:spPr>
          <a:xfrm>
            <a:off x="4378732" y="3267541"/>
            <a:ext cx="902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History</a:t>
            </a:r>
          </a:p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630E6C9-DCDF-5742-94FE-46F0E675B50C}"/>
              </a:ext>
            </a:extLst>
          </p:cNvPr>
          <p:cNvSpPr txBox="1"/>
          <p:nvPr/>
        </p:nvSpPr>
        <p:spPr>
          <a:xfrm>
            <a:off x="3936305" y="2790260"/>
            <a:ext cx="1787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記錄叢集中的</a:t>
            </a:r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B524B1-DAEB-C740-A802-F9EED2548A65}"/>
              </a:ext>
            </a:extLst>
          </p:cNvPr>
          <p:cNvSpPr txBox="1"/>
          <p:nvPr/>
        </p:nvSpPr>
        <p:spPr>
          <a:xfrm>
            <a:off x="2426648" y="3267541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Resource</a:t>
            </a:r>
          </a:p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Manager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7AA7C6-27C6-044C-858E-48E99EF9801E}"/>
              </a:ext>
            </a:extLst>
          </p:cNvPr>
          <p:cNvSpPr/>
          <p:nvPr/>
        </p:nvSpPr>
        <p:spPr>
          <a:xfrm>
            <a:off x="2481291" y="3323088"/>
            <a:ext cx="944661" cy="4875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B3D93A-4EF2-7F40-979D-6CB82765E16E}"/>
              </a:ext>
            </a:extLst>
          </p:cNvPr>
          <p:cNvSpPr/>
          <p:nvPr/>
        </p:nvSpPr>
        <p:spPr>
          <a:xfrm>
            <a:off x="4360679" y="3291926"/>
            <a:ext cx="944661" cy="4875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E5D8615-E715-6840-9147-D900703CEF37}"/>
              </a:ext>
            </a:extLst>
          </p:cNvPr>
          <p:cNvSpPr txBox="1"/>
          <p:nvPr/>
        </p:nvSpPr>
        <p:spPr>
          <a:xfrm>
            <a:off x="6249630" y="3416808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ED8A235-E786-8441-B9B8-69C8D9C17346}"/>
              </a:ext>
            </a:extLst>
          </p:cNvPr>
          <p:cNvSpPr txBox="1"/>
          <p:nvPr/>
        </p:nvSpPr>
        <p:spPr>
          <a:xfrm>
            <a:off x="8115006" y="3416808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0057773-D33B-3547-B22D-0A6DA0097BCF}"/>
              </a:ext>
            </a:extLst>
          </p:cNvPr>
          <p:cNvSpPr txBox="1"/>
          <p:nvPr/>
        </p:nvSpPr>
        <p:spPr>
          <a:xfrm>
            <a:off x="6249630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85A04B9-E2AF-D24C-8D33-47622B7480DD}"/>
              </a:ext>
            </a:extLst>
          </p:cNvPr>
          <p:cNvSpPr txBox="1"/>
          <p:nvPr/>
        </p:nvSpPr>
        <p:spPr>
          <a:xfrm>
            <a:off x="8115006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E4165D5-B3F9-0643-AC4A-D02BBCED7383}"/>
              </a:ext>
            </a:extLst>
          </p:cNvPr>
          <p:cNvSpPr txBox="1"/>
          <p:nvPr/>
        </p:nvSpPr>
        <p:spPr>
          <a:xfrm>
            <a:off x="2518878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FE8C1BA-1F77-864D-B958-2CA1EADAD80B}"/>
              </a:ext>
            </a:extLst>
          </p:cNvPr>
          <p:cNvSpPr txBox="1"/>
          <p:nvPr/>
        </p:nvSpPr>
        <p:spPr>
          <a:xfrm>
            <a:off x="4384254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F889DBC6-DF1A-DA42-944F-8D0E23FE7328}"/>
              </a:ext>
            </a:extLst>
          </p:cNvPr>
          <p:cNvSpPr txBox="1"/>
          <p:nvPr/>
        </p:nvSpPr>
        <p:spPr>
          <a:xfrm>
            <a:off x="641310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49DAC83-6DA5-7B45-96F4-76583F6F7185}"/>
              </a:ext>
            </a:extLst>
          </p:cNvPr>
          <p:cNvSpPr txBox="1"/>
          <p:nvPr/>
        </p:nvSpPr>
        <p:spPr>
          <a:xfrm>
            <a:off x="6000363" y="278117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執行程序處理</a:t>
            </a:r>
          </a:p>
        </p:txBody>
      </p:sp>
    </p:spTree>
    <p:extLst>
      <p:ext uri="{BB962C8B-B14F-4D97-AF65-F5344CB8AC3E}">
        <p14:creationId xmlns:p14="http://schemas.microsoft.com/office/powerpoint/2010/main" val="2254301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25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"/>
                            </p:stCondLst>
                            <p:childTnLst>
                              <p:par>
                                <p:cTn id="20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25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25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25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25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25"/>
                            </p:stCondLst>
                            <p:childTnLst>
                              <p:par>
                                <p:cTn id="59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25" fill="hold"/>
                                        <p:tgtEl>
                                          <p:spTgt spid="6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50"/>
                            </p:stCondLst>
                            <p:childTnLst>
                              <p:par>
                                <p:cTn id="68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25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75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75"/>
                            </p:stCondLst>
                            <p:childTnLst>
                              <p:par>
                                <p:cTn id="77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25" fill="hold"/>
                                        <p:tgtEl>
                                          <p:spTgt spid="6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200"/>
                            </p:stCondLst>
                            <p:childTnLst>
                              <p:par>
                                <p:cTn id="86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25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25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25"/>
                            </p:stCondLst>
                            <p:childTnLst>
                              <p:par>
                                <p:cTn id="95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25" fill="hold"/>
                                        <p:tgtEl>
                                          <p:spTgt spid="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650"/>
                            </p:stCondLst>
                            <p:childTnLst>
                              <p:par>
                                <p:cTn id="98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125" fill="hold"/>
                                        <p:tgtEl>
                                          <p:spTgt spid="6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57" grpId="0"/>
      <p:bldP spid="57" grpId="1"/>
      <p:bldP spid="57" grpId="2"/>
      <p:bldP spid="51" grpId="0" animBg="1"/>
      <p:bldP spid="52" grpId="0"/>
      <p:bldP spid="52" grpId="1"/>
      <p:bldP spid="53" grpId="0"/>
      <p:bldP spid="53" grpId="1"/>
      <p:bldP spid="54" grpId="0"/>
      <p:bldP spid="54" grpId="1"/>
      <p:bldP spid="59" grpId="0"/>
      <p:bldP spid="59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F0E7314-2C51-5145-A7EF-95769B3CAA1F}"/>
              </a:ext>
            </a:extLst>
          </p:cNvPr>
          <p:cNvGrpSpPr/>
          <p:nvPr/>
        </p:nvGrpSpPr>
        <p:grpSpPr>
          <a:xfrm>
            <a:off x="518532" y="3192308"/>
            <a:ext cx="1176156" cy="856172"/>
            <a:chOff x="518532" y="1879432"/>
            <a:chExt cx="1176156" cy="856172"/>
          </a:xfrm>
        </p:grpSpPr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90798A56-BF70-1646-8D71-5378D324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2" y="1879432"/>
              <a:ext cx="1176156" cy="856172"/>
            </a:xfrm>
            <a:prstGeom prst="rect">
              <a:avLst/>
            </a:prstGeom>
          </p:spPr>
        </p:pic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90896326-168F-CA46-9D92-FABE33ECDA8E}"/>
                </a:ext>
              </a:extLst>
            </p:cNvPr>
            <p:cNvSpPr txBox="1"/>
            <p:nvPr/>
          </p:nvSpPr>
          <p:spPr>
            <a:xfrm>
              <a:off x="716118" y="194866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  <a:endPara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39" name="圖片 38">
            <a:extLst>
              <a:ext uri="{FF2B5EF4-FFF2-40B4-BE49-F238E27FC236}">
                <a16:creationId xmlns:a16="http://schemas.microsoft.com/office/drawing/2014/main" id="{3A4043D3-C5A8-C442-9AC9-B7C7836F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80" y="4149276"/>
            <a:ext cx="1176156" cy="85617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595BC7D1-12DA-C34D-81B0-BC1AE938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32" y="4149276"/>
            <a:ext cx="1176156" cy="85617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0DF18514-C325-DF47-9DA0-0116A3D1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56" y="4149276"/>
            <a:ext cx="1176156" cy="85617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4AC71339-815B-A943-B2F6-CFB02EDFB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28" y="4149276"/>
            <a:ext cx="1176156" cy="856172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A9A3CE4-0176-784F-83E4-A59A4100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04" y="4149276"/>
            <a:ext cx="1176156" cy="85617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2E7726AC-87D8-0544-95DC-3B30BD8FE307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23BCFAA9-F901-9344-9DCB-7A9BE152FB8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22794EE-F7A7-1E4F-852E-CFCAC8AF6B9C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4C420D95-7784-B947-9453-BB8A09749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32" y="3192308"/>
            <a:ext cx="1176155" cy="8561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89AB8B8C-D4D0-8B45-B400-5E8BDF00D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56" y="3198307"/>
            <a:ext cx="1176156" cy="856172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1F78724-49B5-E14B-96B0-CE0C36C25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80" y="3198307"/>
            <a:ext cx="1176156" cy="85617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45D5BC2C-7074-E243-8E5A-6E526447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04" y="3198307"/>
            <a:ext cx="1176156" cy="856172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B89A161E-25B4-E044-8438-663FB3B51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28" y="3198307"/>
            <a:ext cx="1176156" cy="856172"/>
          </a:xfrm>
          <a:prstGeom prst="rect">
            <a:avLst/>
          </a:prstGeom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B604DA77-2D9E-2244-B85D-EF49C5035B39}"/>
              </a:ext>
            </a:extLst>
          </p:cNvPr>
          <p:cNvGrpSpPr/>
          <p:nvPr/>
        </p:nvGrpSpPr>
        <p:grpSpPr>
          <a:xfrm>
            <a:off x="9780234" y="3198306"/>
            <a:ext cx="2036064" cy="1402711"/>
            <a:chOff x="9780234" y="3198306"/>
            <a:chExt cx="2036064" cy="1402711"/>
          </a:xfrm>
        </p:grpSpPr>
        <p:sp>
          <p:nvSpPr>
            <p:cNvPr id="34" name="圓角矩形 33">
              <a:extLst>
                <a:ext uri="{FF2B5EF4-FFF2-40B4-BE49-F238E27FC236}">
                  <a16:creationId xmlns:a16="http://schemas.microsoft.com/office/drawing/2014/main" id="{BB527B3B-F3BD-5948-BAED-EDD6FE1DDB4D}"/>
                </a:ext>
              </a:extLst>
            </p:cNvPr>
            <p:cNvSpPr/>
            <p:nvPr/>
          </p:nvSpPr>
          <p:spPr>
            <a:xfrm>
              <a:off x="9780234" y="3198306"/>
              <a:ext cx="2036064" cy="1390519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1A630F9-3511-3542-AD69-756D021949E6}"/>
                </a:ext>
              </a:extLst>
            </p:cNvPr>
            <p:cNvSpPr txBox="1"/>
            <p:nvPr/>
          </p:nvSpPr>
          <p:spPr>
            <a:xfrm>
              <a:off x="9903825" y="3299105"/>
              <a:ext cx="173316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虛擬區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CN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zh-TW" altLang="en-US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4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160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688F203-CA00-174D-9A5A-43B63F5BD6B8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2A9B7F1-A6A4-D842-929A-4CF4FA94E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B8CEEAB2-8FBF-6A44-B827-9FB3914D2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792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4D170A6-07DF-B04A-9004-A2A72D2AF59F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50%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A36B439-3242-484D-91B8-ACF531A3F87F}"/>
              </a:ext>
            </a:extLst>
          </p:cNvPr>
          <p:cNvSpPr txBox="1"/>
          <p:nvPr/>
        </p:nvSpPr>
        <p:spPr>
          <a:xfrm>
            <a:off x="4378732" y="3267541"/>
            <a:ext cx="902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History</a:t>
            </a:r>
          </a:p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B524B1-DAEB-C740-A802-F9EED2548A65}"/>
              </a:ext>
            </a:extLst>
          </p:cNvPr>
          <p:cNvSpPr txBox="1"/>
          <p:nvPr/>
        </p:nvSpPr>
        <p:spPr>
          <a:xfrm>
            <a:off x="2426648" y="3267541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Resource</a:t>
            </a:r>
          </a:p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Manager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E5D8615-E715-6840-9147-D900703CEF37}"/>
              </a:ext>
            </a:extLst>
          </p:cNvPr>
          <p:cNvSpPr txBox="1"/>
          <p:nvPr/>
        </p:nvSpPr>
        <p:spPr>
          <a:xfrm>
            <a:off x="6249630" y="3416808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ED8A235-E786-8441-B9B8-69C8D9C17346}"/>
              </a:ext>
            </a:extLst>
          </p:cNvPr>
          <p:cNvSpPr txBox="1"/>
          <p:nvPr/>
        </p:nvSpPr>
        <p:spPr>
          <a:xfrm>
            <a:off x="8115006" y="3416808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0057773-D33B-3547-B22D-0A6DA0097BCF}"/>
              </a:ext>
            </a:extLst>
          </p:cNvPr>
          <p:cNvSpPr txBox="1"/>
          <p:nvPr/>
        </p:nvSpPr>
        <p:spPr>
          <a:xfrm>
            <a:off x="6249630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85A04B9-E2AF-D24C-8D33-47622B7480DD}"/>
              </a:ext>
            </a:extLst>
          </p:cNvPr>
          <p:cNvSpPr txBox="1"/>
          <p:nvPr/>
        </p:nvSpPr>
        <p:spPr>
          <a:xfrm>
            <a:off x="8115006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E4165D5-B3F9-0643-AC4A-D02BBCED7383}"/>
              </a:ext>
            </a:extLst>
          </p:cNvPr>
          <p:cNvSpPr txBox="1"/>
          <p:nvPr/>
        </p:nvSpPr>
        <p:spPr>
          <a:xfrm>
            <a:off x="2518878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FE8C1BA-1F77-864D-B958-2CA1EADAD80B}"/>
              </a:ext>
            </a:extLst>
          </p:cNvPr>
          <p:cNvSpPr txBox="1"/>
          <p:nvPr/>
        </p:nvSpPr>
        <p:spPr>
          <a:xfrm>
            <a:off x="4384254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F889DBC6-DF1A-DA42-944F-8D0E23FE7328}"/>
              </a:ext>
            </a:extLst>
          </p:cNvPr>
          <p:cNvSpPr txBox="1"/>
          <p:nvPr/>
        </p:nvSpPr>
        <p:spPr>
          <a:xfrm>
            <a:off x="641310" y="4319016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Ｗ</a:t>
            </a:r>
            <a:r>
              <a:rPr kumimoji="1" lang="en-US" altLang="zh-TW" sz="1600" b="1" dirty="0" err="1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orker</a:t>
            </a:r>
            <a:endParaRPr kumimoji="1" lang="zh-TW" altLang="en-US" sz="1600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B97A68C5-4005-3B4B-BA55-797B657D7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6956" y="3192308"/>
            <a:ext cx="1176155" cy="856172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951FBEF0-D0DD-034C-90F4-C62B8FFBE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5380" y="3192308"/>
            <a:ext cx="1176155" cy="85617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958B620E-B4D2-7048-AC96-D10D28F08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3804" y="3192308"/>
            <a:ext cx="1176155" cy="856172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92900FE9-D706-2544-821A-1D87E6B51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2228" y="3192308"/>
            <a:ext cx="1176155" cy="856172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2E9E6693-C8B9-E044-A5A2-7DF6C5174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2228" y="4149276"/>
            <a:ext cx="1176155" cy="856172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F6B78445-BB78-6C4B-A318-F01C27EB2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3804" y="4149276"/>
            <a:ext cx="1176155" cy="856172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5DD879B9-1B61-154D-832A-3FFFBBB3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5380" y="4149276"/>
            <a:ext cx="1176155" cy="856172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2BFE98AB-3129-2849-861E-A1BD7645C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6956" y="4149276"/>
            <a:ext cx="1176155" cy="856172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9487D5EC-AFF9-A844-BE22-D5E50265B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32" y="4149276"/>
            <a:ext cx="1176155" cy="8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9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88BB0597-DAF0-4806-9A30-7D29A0C81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" y="360000"/>
            <a:ext cx="12042673" cy="65074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6DB2837-4841-384E-ACBF-B4DF1FA91C2F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777659693"/>
      </p:ext>
    </p:extLst>
  </p:cSld>
  <p:clrMapOvr>
    <a:masterClrMapping/>
  </p:clrMapOvr>
  <p:transition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4772561" y="301575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叢集環境架設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5640134" y="34927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高可用性叢集</a:t>
            </a:r>
          </a:p>
        </p:txBody>
      </p:sp>
    </p:spTree>
    <p:extLst>
      <p:ext uri="{BB962C8B-B14F-4D97-AF65-F5344CB8AC3E}">
        <p14:creationId xmlns:p14="http://schemas.microsoft.com/office/powerpoint/2010/main" val="25784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9E6C1F0-8DE5-DF48-9092-D97453AA75F6}"/>
              </a:ext>
            </a:extLst>
          </p:cNvPr>
          <p:cNvSpPr/>
          <p:nvPr/>
        </p:nvSpPr>
        <p:spPr>
          <a:xfrm>
            <a:off x="396612" y="1036248"/>
            <a:ext cx="9210375" cy="51944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7C144E1-C36D-7D47-B89A-83DF169737FF}"/>
              </a:ext>
            </a:extLst>
          </p:cNvPr>
          <p:cNvGrpSpPr/>
          <p:nvPr/>
        </p:nvGrpSpPr>
        <p:grpSpPr>
          <a:xfrm>
            <a:off x="2261988" y="1161890"/>
            <a:ext cx="1176156" cy="856172"/>
            <a:chOff x="2261988" y="1161890"/>
            <a:chExt cx="1176156" cy="856172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190DFD3-02CC-E741-AE31-3794532B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988" y="1161890"/>
              <a:ext cx="1176156" cy="856172"/>
            </a:xfrm>
            <a:prstGeom prst="rect">
              <a:avLst/>
            </a:prstGeom>
          </p:spPr>
        </p:pic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89B2CB3-066F-BF4E-A059-7C6AFC42B967}"/>
                </a:ext>
              </a:extLst>
            </p:cNvPr>
            <p:cNvSpPr txBox="1"/>
            <p:nvPr/>
          </p:nvSpPr>
          <p:spPr>
            <a:xfrm>
              <a:off x="2459574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4EF0409-6723-514C-8F60-447CAEDFF73F}"/>
              </a:ext>
            </a:extLst>
          </p:cNvPr>
          <p:cNvGrpSpPr/>
          <p:nvPr/>
        </p:nvGrpSpPr>
        <p:grpSpPr>
          <a:xfrm>
            <a:off x="5121520" y="1161890"/>
            <a:ext cx="1176156" cy="856172"/>
            <a:chOff x="5121520" y="1161890"/>
            <a:chExt cx="1176156" cy="856172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A105202-0D21-694F-B58C-20CADB81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520" y="1161890"/>
              <a:ext cx="1176156" cy="856172"/>
            </a:xfrm>
            <a:prstGeom prst="rect">
              <a:avLst/>
            </a:prstGeom>
          </p:spPr>
        </p:pic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261D8A0-01A4-5D49-BE74-37E33295A0F3}"/>
                </a:ext>
              </a:extLst>
            </p:cNvPr>
            <p:cNvSpPr txBox="1"/>
            <p:nvPr/>
          </p:nvSpPr>
          <p:spPr>
            <a:xfrm>
              <a:off x="5161211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423810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627B63-92DB-364C-B890-D83D45A792B6}"/>
              </a:ext>
            </a:extLst>
          </p:cNvPr>
          <p:cNvSpPr/>
          <p:nvPr/>
        </p:nvSpPr>
        <p:spPr>
          <a:xfrm>
            <a:off x="225287" y="1036248"/>
            <a:ext cx="9381700" cy="5219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7C144E1-C36D-7D47-B89A-83DF169737FF}"/>
              </a:ext>
            </a:extLst>
          </p:cNvPr>
          <p:cNvGrpSpPr/>
          <p:nvPr/>
        </p:nvGrpSpPr>
        <p:grpSpPr>
          <a:xfrm>
            <a:off x="2261988" y="1161890"/>
            <a:ext cx="1176156" cy="856172"/>
            <a:chOff x="2261988" y="1161890"/>
            <a:chExt cx="1176156" cy="856172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190DFD3-02CC-E741-AE31-3794532B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988" y="1161890"/>
              <a:ext cx="1176156" cy="856172"/>
            </a:xfrm>
            <a:prstGeom prst="rect">
              <a:avLst/>
            </a:prstGeom>
          </p:spPr>
        </p:pic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89B2CB3-066F-BF4E-A059-7C6AFC42B967}"/>
                </a:ext>
              </a:extLst>
            </p:cNvPr>
            <p:cNvSpPr txBox="1"/>
            <p:nvPr/>
          </p:nvSpPr>
          <p:spPr>
            <a:xfrm>
              <a:off x="2459574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4EF0409-6723-514C-8F60-447CAEDFF73F}"/>
              </a:ext>
            </a:extLst>
          </p:cNvPr>
          <p:cNvGrpSpPr/>
          <p:nvPr/>
        </p:nvGrpSpPr>
        <p:grpSpPr>
          <a:xfrm>
            <a:off x="5121520" y="1161890"/>
            <a:ext cx="1176156" cy="856172"/>
            <a:chOff x="5121520" y="1161890"/>
            <a:chExt cx="1176156" cy="856172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A105202-0D21-694F-B58C-20CADB81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520" y="1161890"/>
              <a:ext cx="1176156" cy="856172"/>
            </a:xfrm>
            <a:prstGeom prst="rect">
              <a:avLst/>
            </a:prstGeom>
          </p:spPr>
        </p:pic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261D8A0-01A4-5D49-BE74-37E33295A0F3}"/>
                </a:ext>
              </a:extLst>
            </p:cNvPr>
            <p:cNvSpPr txBox="1"/>
            <p:nvPr/>
          </p:nvSpPr>
          <p:spPr>
            <a:xfrm>
              <a:off x="5161211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E6C1F0-8DE5-DF48-9092-D97453AA75F6}"/>
              </a:ext>
            </a:extLst>
          </p:cNvPr>
          <p:cNvSpPr/>
          <p:nvPr/>
        </p:nvSpPr>
        <p:spPr>
          <a:xfrm>
            <a:off x="396612" y="1036248"/>
            <a:ext cx="9210375" cy="51944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43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627B63-92DB-364C-B890-D83D45A792B6}"/>
              </a:ext>
            </a:extLst>
          </p:cNvPr>
          <p:cNvSpPr/>
          <p:nvPr/>
        </p:nvSpPr>
        <p:spPr>
          <a:xfrm>
            <a:off x="225287" y="1036248"/>
            <a:ext cx="9381700" cy="5219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7C144E1-C36D-7D47-B89A-83DF169737FF}"/>
              </a:ext>
            </a:extLst>
          </p:cNvPr>
          <p:cNvGrpSpPr/>
          <p:nvPr/>
        </p:nvGrpSpPr>
        <p:grpSpPr>
          <a:xfrm>
            <a:off x="2261988" y="1161890"/>
            <a:ext cx="1176156" cy="856172"/>
            <a:chOff x="2261988" y="1161890"/>
            <a:chExt cx="1176156" cy="856172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190DFD3-02CC-E741-AE31-3794532B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988" y="1161890"/>
              <a:ext cx="1176156" cy="856172"/>
            </a:xfrm>
            <a:prstGeom prst="rect">
              <a:avLst/>
            </a:prstGeom>
          </p:spPr>
        </p:pic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89B2CB3-066F-BF4E-A059-7C6AFC42B967}"/>
                </a:ext>
              </a:extLst>
            </p:cNvPr>
            <p:cNvSpPr txBox="1"/>
            <p:nvPr/>
          </p:nvSpPr>
          <p:spPr>
            <a:xfrm>
              <a:off x="2459574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4EF0409-6723-514C-8F60-447CAEDFF73F}"/>
              </a:ext>
            </a:extLst>
          </p:cNvPr>
          <p:cNvGrpSpPr/>
          <p:nvPr/>
        </p:nvGrpSpPr>
        <p:grpSpPr>
          <a:xfrm>
            <a:off x="5121520" y="1161890"/>
            <a:ext cx="1176156" cy="856172"/>
            <a:chOff x="5121520" y="1161890"/>
            <a:chExt cx="1176156" cy="856172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A105202-0D21-694F-B58C-20CADB81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520" y="1161890"/>
              <a:ext cx="1176156" cy="856172"/>
            </a:xfrm>
            <a:prstGeom prst="rect">
              <a:avLst/>
            </a:prstGeom>
          </p:spPr>
        </p:pic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261D8A0-01A4-5D49-BE74-37E33295A0F3}"/>
                </a:ext>
              </a:extLst>
            </p:cNvPr>
            <p:cNvSpPr txBox="1"/>
            <p:nvPr/>
          </p:nvSpPr>
          <p:spPr>
            <a:xfrm>
              <a:off x="5161211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E6C1F0-8DE5-DF48-9092-D97453AA75F6}"/>
              </a:ext>
            </a:extLst>
          </p:cNvPr>
          <p:cNvSpPr/>
          <p:nvPr/>
        </p:nvSpPr>
        <p:spPr>
          <a:xfrm>
            <a:off x="396612" y="2042608"/>
            <a:ext cx="9210375" cy="418813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66DF4B3-C185-6348-9459-C75EEE559ED8}"/>
              </a:ext>
            </a:extLst>
          </p:cNvPr>
          <p:cNvSpPr/>
          <p:nvPr/>
        </p:nvSpPr>
        <p:spPr>
          <a:xfrm>
            <a:off x="678453" y="146139"/>
            <a:ext cx="9210375" cy="9902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41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9E6C1F0-8DE5-DF48-9092-D97453AA75F6}"/>
              </a:ext>
            </a:extLst>
          </p:cNvPr>
          <p:cNvSpPr/>
          <p:nvPr/>
        </p:nvSpPr>
        <p:spPr>
          <a:xfrm>
            <a:off x="396612" y="1036248"/>
            <a:ext cx="9210375" cy="51944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7C144E1-C36D-7D47-B89A-83DF169737FF}"/>
              </a:ext>
            </a:extLst>
          </p:cNvPr>
          <p:cNvGrpSpPr/>
          <p:nvPr/>
        </p:nvGrpSpPr>
        <p:grpSpPr>
          <a:xfrm>
            <a:off x="2261988" y="1161890"/>
            <a:ext cx="1176156" cy="856172"/>
            <a:chOff x="2261988" y="1161890"/>
            <a:chExt cx="1176156" cy="856172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190DFD3-02CC-E741-AE31-3794532B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988" y="1161890"/>
              <a:ext cx="1176156" cy="856172"/>
            </a:xfrm>
            <a:prstGeom prst="rect">
              <a:avLst/>
            </a:prstGeom>
          </p:spPr>
        </p:pic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89B2CB3-066F-BF4E-A059-7C6AFC42B967}"/>
                </a:ext>
              </a:extLst>
            </p:cNvPr>
            <p:cNvSpPr txBox="1"/>
            <p:nvPr/>
          </p:nvSpPr>
          <p:spPr>
            <a:xfrm>
              <a:off x="2459574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4EF0409-6723-514C-8F60-447CAEDFF73F}"/>
              </a:ext>
            </a:extLst>
          </p:cNvPr>
          <p:cNvGrpSpPr/>
          <p:nvPr/>
        </p:nvGrpSpPr>
        <p:grpSpPr>
          <a:xfrm>
            <a:off x="5121520" y="1161890"/>
            <a:ext cx="1176156" cy="856172"/>
            <a:chOff x="5121520" y="1161890"/>
            <a:chExt cx="1176156" cy="856172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A105202-0D21-694F-B58C-20CADB81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520" y="1161890"/>
              <a:ext cx="1176156" cy="856172"/>
            </a:xfrm>
            <a:prstGeom prst="rect">
              <a:avLst/>
            </a:prstGeom>
          </p:spPr>
        </p:pic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261D8A0-01A4-5D49-BE74-37E33295A0F3}"/>
                </a:ext>
              </a:extLst>
            </p:cNvPr>
            <p:cNvSpPr txBox="1"/>
            <p:nvPr/>
          </p:nvSpPr>
          <p:spPr>
            <a:xfrm>
              <a:off x="5161211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B5A73E1-9B36-F447-AB1C-FD0F19B72299}"/>
              </a:ext>
            </a:extLst>
          </p:cNvPr>
          <p:cNvSpPr/>
          <p:nvPr/>
        </p:nvSpPr>
        <p:spPr>
          <a:xfrm>
            <a:off x="396612" y="3002605"/>
            <a:ext cx="9210375" cy="3228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7284075-A991-5E42-9175-E019538FFA10}"/>
              </a:ext>
            </a:extLst>
          </p:cNvPr>
          <p:cNvSpPr/>
          <p:nvPr/>
        </p:nvSpPr>
        <p:spPr>
          <a:xfrm>
            <a:off x="678453" y="146138"/>
            <a:ext cx="9210375" cy="18774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E09AC3B-3C29-4245-99B5-18C05C068CD8}"/>
              </a:ext>
            </a:extLst>
          </p:cNvPr>
          <p:cNvSpPr/>
          <p:nvPr/>
        </p:nvSpPr>
        <p:spPr>
          <a:xfrm>
            <a:off x="3669843" y="2083312"/>
            <a:ext cx="9210375" cy="9509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8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9E6C1F0-8DE5-DF48-9092-D97453AA75F6}"/>
              </a:ext>
            </a:extLst>
          </p:cNvPr>
          <p:cNvSpPr/>
          <p:nvPr/>
        </p:nvSpPr>
        <p:spPr>
          <a:xfrm>
            <a:off x="396612" y="1036248"/>
            <a:ext cx="9210375" cy="51944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7C144E1-C36D-7D47-B89A-83DF169737FF}"/>
              </a:ext>
            </a:extLst>
          </p:cNvPr>
          <p:cNvGrpSpPr/>
          <p:nvPr/>
        </p:nvGrpSpPr>
        <p:grpSpPr>
          <a:xfrm>
            <a:off x="2261988" y="1161890"/>
            <a:ext cx="1176156" cy="856172"/>
            <a:chOff x="2261988" y="1161890"/>
            <a:chExt cx="1176156" cy="856172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190DFD3-02CC-E741-AE31-3794532B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988" y="1161890"/>
              <a:ext cx="1176156" cy="856172"/>
            </a:xfrm>
            <a:prstGeom prst="rect">
              <a:avLst/>
            </a:prstGeom>
          </p:spPr>
        </p:pic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89B2CB3-066F-BF4E-A059-7C6AFC42B967}"/>
                </a:ext>
              </a:extLst>
            </p:cNvPr>
            <p:cNvSpPr txBox="1"/>
            <p:nvPr/>
          </p:nvSpPr>
          <p:spPr>
            <a:xfrm>
              <a:off x="2459574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4EF0409-6723-514C-8F60-447CAEDFF73F}"/>
              </a:ext>
            </a:extLst>
          </p:cNvPr>
          <p:cNvGrpSpPr/>
          <p:nvPr/>
        </p:nvGrpSpPr>
        <p:grpSpPr>
          <a:xfrm>
            <a:off x="5121520" y="1161890"/>
            <a:ext cx="1176156" cy="856172"/>
            <a:chOff x="5121520" y="1161890"/>
            <a:chExt cx="1176156" cy="856172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A105202-0D21-694F-B58C-20CADB81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520" y="1161890"/>
              <a:ext cx="1176156" cy="856172"/>
            </a:xfrm>
            <a:prstGeom prst="rect">
              <a:avLst/>
            </a:prstGeom>
          </p:spPr>
        </p:pic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261D8A0-01A4-5D49-BE74-37E33295A0F3}"/>
                </a:ext>
              </a:extLst>
            </p:cNvPr>
            <p:cNvSpPr txBox="1"/>
            <p:nvPr/>
          </p:nvSpPr>
          <p:spPr>
            <a:xfrm>
              <a:off x="5161211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B5A73E1-9B36-F447-AB1C-FD0F19B72299}"/>
              </a:ext>
            </a:extLst>
          </p:cNvPr>
          <p:cNvSpPr/>
          <p:nvPr/>
        </p:nvSpPr>
        <p:spPr>
          <a:xfrm>
            <a:off x="396612" y="3002605"/>
            <a:ext cx="9210375" cy="3228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7284075-A991-5E42-9175-E019538FFA10}"/>
              </a:ext>
            </a:extLst>
          </p:cNvPr>
          <p:cNvSpPr/>
          <p:nvPr/>
        </p:nvSpPr>
        <p:spPr>
          <a:xfrm>
            <a:off x="678453" y="146138"/>
            <a:ext cx="9210375" cy="18774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E09AC3B-3C29-4245-99B5-18C05C068CD8}"/>
              </a:ext>
            </a:extLst>
          </p:cNvPr>
          <p:cNvSpPr/>
          <p:nvPr/>
        </p:nvSpPr>
        <p:spPr>
          <a:xfrm>
            <a:off x="2073012" y="2096870"/>
            <a:ext cx="1676401" cy="9509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89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9E6C1F0-8DE5-DF48-9092-D97453AA75F6}"/>
              </a:ext>
            </a:extLst>
          </p:cNvPr>
          <p:cNvSpPr/>
          <p:nvPr/>
        </p:nvSpPr>
        <p:spPr>
          <a:xfrm>
            <a:off x="396612" y="1036248"/>
            <a:ext cx="9210375" cy="51944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7C144E1-C36D-7D47-B89A-83DF169737FF}"/>
              </a:ext>
            </a:extLst>
          </p:cNvPr>
          <p:cNvGrpSpPr/>
          <p:nvPr/>
        </p:nvGrpSpPr>
        <p:grpSpPr>
          <a:xfrm>
            <a:off x="2261988" y="1161890"/>
            <a:ext cx="1176156" cy="856172"/>
            <a:chOff x="2261988" y="1161890"/>
            <a:chExt cx="1176156" cy="856172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190DFD3-02CC-E741-AE31-3794532B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988" y="1161890"/>
              <a:ext cx="1176156" cy="856172"/>
            </a:xfrm>
            <a:prstGeom prst="rect">
              <a:avLst/>
            </a:prstGeom>
          </p:spPr>
        </p:pic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89B2CB3-066F-BF4E-A059-7C6AFC42B967}"/>
                </a:ext>
              </a:extLst>
            </p:cNvPr>
            <p:cNvSpPr txBox="1"/>
            <p:nvPr/>
          </p:nvSpPr>
          <p:spPr>
            <a:xfrm>
              <a:off x="2459574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4EF0409-6723-514C-8F60-447CAEDFF73F}"/>
              </a:ext>
            </a:extLst>
          </p:cNvPr>
          <p:cNvGrpSpPr/>
          <p:nvPr/>
        </p:nvGrpSpPr>
        <p:grpSpPr>
          <a:xfrm>
            <a:off x="5121520" y="1161890"/>
            <a:ext cx="1176156" cy="856172"/>
            <a:chOff x="5121520" y="1161890"/>
            <a:chExt cx="1176156" cy="856172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A105202-0D21-694F-B58C-20CADB81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520" y="1161890"/>
              <a:ext cx="1176156" cy="856172"/>
            </a:xfrm>
            <a:prstGeom prst="rect">
              <a:avLst/>
            </a:prstGeom>
          </p:spPr>
        </p:pic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261D8A0-01A4-5D49-BE74-37E33295A0F3}"/>
                </a:ext>
              </a:extLst>
            </p:cNvPr>
            <p:cNvSpPr txBox="1"/>
            <p:nvPr/>
          </p:nvSpPr>
          <p:spPr>
            <a:xfrm>
              <a:off x="5161211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7284075-A991-5E42-9175-E019538FFA10}"/>
              </a:ext>
            </a:extLst>
          </p:cNvPr>
          <p:cNvSpPr/>
          <p:nvPr/>
        </p:nvSpPr>
        <p:spPr>
          <a:xfrm>
            <a:off x="678453" y="146138"/>
            <a:ext cx="9210375" cy="18774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E09AC3B-3C29-4245-99B5-18C05C068CD8}"/>
              </a:ext>
            </a:extLst>
          </p:cNvPr>
          <p:cNvSpPr/>
          <p:nvPr/>
        </p:nvSpPr>
        <p:spPr>
          <a:xfrm>
            <a:off x="2073012" y="2096870"/>
            <a:ext cx="5648350" cy="9509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27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627B63-92DB-364C-B890-D83D45A792B6}"/>
              </a:ext>
            </a:extLst>
          </p:cNvPr>
          <p:cNvSpPr/>
          <p:nvPr/>
        </p:nvSpPr>
        <p:spPr>
          <a:xfrm>
            <a:off x="225287" y="1036248"/>
            <a:ext cx="9381700" cy="5219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7C144E1-C36D-7D47-B89A-83DF169737FF}"/>
              </a:ext>
            </a:extLst>
          </p:cNvPr>
          <p:cNvGrpSpPr/>
          <p:nvPr/>
        </p:nvGrpSpPr>
        <p:grpSpPr>
          <a:xfrm>
            <a:off x="2261988" y="1161890"/>
            <a:ext cx="1176156" cy="856172"/>
            <a:chOff x="2261988" y="1161890"/>
            <a:chExt cx="1176156" cy="856172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190DFD3-02CC-E741-AE31-3794532B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988" y="1161890"/>
              <a:ext cx="1176156" cy="856172"/>
            </a:xfrm>
            <a:prstGeom prst="rect">
              <a:avLst/>
            </a:prstGeom>
          </p:spPr>
        </p:pic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89B2CB3-066F-BF4E-A059-7C6AFC42B967}"/>
                </a:ext>
              </a:extLst>
            </p:cNvPr>
            <p:cNvSpPr txBox="1"/>
            <p:nvPr/>
          </p:nvSpPr>
          <p:spPr>
            <a:xfrm>
              <a:off x="2459574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4EF0409-6723-514C-8F60-447CAEDFF73F}"/>
              </a:ext>
            </a:extLst>
          </p:cNvPr>
          <p:cNvGrpSpPr/>
          <p:nvPr/>
        </p:nvGrpSpPr>
        <p:grpSpPr>
          <a:xfrm>
            <a:off x="5121520" y="1161890"/>
            <a:ext cx="1176156" cy="856172"/>
            <a:chOff x="5121520" y="1161890"/>
            <a:chExt cx="1176156" cy="856172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A105202-0D21-694F-B58C-20CADB81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520" y="1161890"/>
              <a:ext cx="1176156" cy="856172"/>
            </a:xfrm>
            <a:prstGeom prst="rect">
              <a:avLst/>
            </a:prstGeom>
          </p:spPr>
        </p:pic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261D8A0-01A4-5D49-BE74-37E33295A0F3}"/>
                </a:ext>
              </a:extLst>
            </p:cNvPr>
            <p:cNvSpPr txBox="1"/>
            <p:nvPr/>
          </p:nvSpPr>
          <p:spPr>
            <a:xfrm>
              <a:off x="5161211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218420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4772561" y="301575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叢集環境架設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776259-BADB-4386-90B2-BD2A6074BAFB}"/>
              </a:ext>
            </a:extLst>
          </p:cNvPr>
          <p:cNvSpPr txBox="1"/>
          <p:nvPr/>
        </p:nvSpPr>
        <p:spPr>
          <a:xfrm>
            <a:off x="5668989" y="3492704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HA-</a:t>
            </a:r>
            <a:r>
              <a: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故障轉移</a:t>
            </a:r>
          </a:p>
        </p:txBody>
      </p:sp>
    </p:spTree>
    <p:extLst>
      <p:ext uri="{BB962C8B-B14F-4D97-AF65-F5344CB8AC3E}">
        <p14:creationId xmlns:p14="http://schemas.microsoft.com/office/powerpoint/2010/main" val="18630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627B63-92DB-364C-B890-D83D45A792B6}"/>
              </a:ext>
            </a:extLst>
          </p:cNvPr>
          <p:cNvSpPr/>
          <p:nvPr/>
        </p:nvSpPr>
        <p:spPr>
          <a:xfrm>
            <a:off x="225287" y="1036248"/>
            <a:ext cx="9381700" cy="5219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7C144E1-C36D-7D47-B89A-83DF169737FF}"/>
              </a:ext>
            </a:extLst>
          </p:cNvPr>
          <p:cNvGrpSpPr/>
          <p:nvPr/>
        </p:nvGrpSpPr>
        <p:grpSpPr>
          <a:xfrm>
            <a:off x="2261988" y="1161890"/>
            <a:ext cx="1176156" cy="856172"/>
            <a:chOff x="2261988" y="1161890"/>
            <a:chExt cx="1176156" cy="856172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190DFD3-02CC-E741-AE31-3794532B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988" y="1161890"/>
              <a:ext cx="1176156" cy="856172"/>
            </a:xfrm>
            <a:prstGeom prst="rect">
              <a:avLst/>
            </a:prstGeom>
          </p:spPr>
        </p:pic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89B2CB3-066F-BF4E-A059-7C6AFC42B967}"/>
                </a:ext>
              </a:extLst>
            </p:cNvPr>
            <p:cNvSpPr txBox="1"/>
            <p:nvPr/>
          </p:nvSpPr>
          <p:spPr>
            <a:xfrm>
              <a:off x="2459574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4EF0409-6723-514C-8F60-447CAEDFF73F}"/>
              </a:ext>
            </a:extLst>
          </p:cNvPr>
          <p:cNvGrpSpPr/>
          <p:nvPr/>
        </p:nvGrpSpPr>
        <p:grpSpPr>
          <a:xfrm>
            <a:off x="5121520" y="1161890"/>
            <a:ext cx="1176156" cy="856172"/>
            <a:chOff x="5121520" y="1161890"/>
            <a:chExt cx="1176156" cy="856172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A105202-0D21-694F-B58C-20CADB81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520" y="1161890"/>
              <a:ext cx="1176156" cy="856172"/>
            </a:xfrm>
            <a:prstGeom prst="rect">
              <a:avLst/>
            </a:prstGeom>
          </p:spPr>
        </p:pic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B261D8A0-01A4-5D49-BE74-37E33295A0F3}"/>
                </a:ext>
              </a:extLst>
            </p:cNvPr>
            <p:cNvSpPr txBox="1"/>
            <p:nvPr/>
          </p:nvSpPr>
          <p:spPr>
            <a:xfrm>
              <a:off x="5161211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E6C1F0-8DE5-DF48-9092-D97453AA75F6}"/>
              </a:ext>
            </a:extLst>
          </p:cNvPr>
          <p:cNvSpPr/>
          <p:nvPr/>
        </p:nvSpPr>
        <p:spPr>
          <a:xfrm>
            <a:off x="396612" y="1036248"/>
            <a:ext cx="9210375" cy="51944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548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5C2584B7-9653-4516-88B1-82FBED2E1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" y="360000"/>
            <a:ext cx="12042673" cy="65074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8563071-BCEC-DB43-BF09-83BF60C2D1C0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3390205808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627B63-92DB-364C-B890-D83D45A792B6}"/>
              </a:ext>
            </a:extLst>
          </p:cNvPr>
          <p:cNvSpPr/>
          <p:nvPr/>
        </p:nvSpPr>
        <p:spPr>
          <a:xfrm>
            <a:off x="225287" y="1036248"/>
            <a:ext cx="9381700" cy="5219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9190DFD3-02CC-E741-AE31-3794532B6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988" y="1161890"/>
            <a:ext cx="1176155" cy="85617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86" name="圖片 85">
            <a:extLst>
              <a:ext uri="{FF2B5EF4-FFF2-40B4-BE49-F238E27FC236}">
                <a16:creationId xmlns:a16="http://schemas.microsoft.com/office/drawing/2014/main" id="{DA105202-0D21-694F-B58C-20CADB814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520" y="1161890"/>
            <a:ext cx="1176155" cy="856172"/>
          </a:xfrm>
          <a:prstGeom prst="rect">
            <a:avLst/>
          </a:prstGeom>
        </p:spPr>
      </p:pic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E6C1F0-8DE5-DF48-9092-D97453AA75F6}"/>
              </a:ext>
            </a:extLst>
          </p:cNvPr>
          <p:cNvSpPr/>
          <p:nvPr/>
        </p:nvSpPr>
        <p:spPr>
          <a:xfrm>
            <a:off x="396612" y="2091868"/>
            <a:ext cx="9210375" cy="41388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60869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627B63-92DB-364C-B890-D83D45A792B6}"/>
              </a:ext>
            </a:extLst>
          </p:cNvPr>
          <p:cNvSpPr/>
          <p:nvPr/>
        </p:nvSpPr>
        <p:spPr>
          <a:xfrm>
            <a:off x="225287" y="1036248"/>
            <a:ext cx="9381700" cy="5219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9190DFD3-02CC-E741-AE31-3794532B6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988" y="1161890"/>
            <a:ext cx="1176155" cy="856172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285006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4256177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86" name="圖片 85">
            <a:extLst>
              <a:ext uri="{FF2B5EF4-FFF2-40B4-BE49-F238E27FC236}">
                <a16:creationId xmlns:a16="http://schemas.microsoft.com/office/drawing/2014/main" id="{DA105202-0D21-694F-B58C-20CADB814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520" y="1161890"/>
            <a:ext cx="1176155" cy="856172"/>
          </a:xfrm>
          <a:prstGeom prst="rect">
            <a:avLst/>
          </a:prstGeom>
        </p:spPr>
      </p:pic>
      <p:grpSp>
        <p:nvGrpSpPr>
          <p:cNvPr id="88" name="群組 87">
            <a:extLst>
              <a:ext uri="{FF2B5EF4-FFF2-40B4-BE49-F238E27FC236}">
                <a16:creationId xmlns:a16="http://schemas.microsoft.com/office/drawing/2014/main" id="{ED6513CA-9619-8D49-8D9C-C88506DE2FB5}"/>
              </a:ext>
            </a:extLst>
          </p:cNvPr>
          <p:cNvGrpSpPr/>
          <p:nvPr/>
        </p:nvGrpSpPr>
        <p:grpSpPr>
          <a:xfrm>
            <a:off x="5709597" y="1733068"/>
            <a:ext cx="763471" cy="276999"/>
            <a:chOff x="5473700" y="3180401"/>
            <a:chExt cx="763471" cy="276999"/>
          </a:xfrm>
        </p:grpSpPr>
        <p:sp>
          <p:nvSpPr>
            <p:cNvPr id="89" name="圓角矩形 88">
              <a:extLst>
                <a:ext uri="{FF2B5EF4-FFF2-40B4-BE49-F238E27FC236}">
                  <a16:creationId xmlns:a16="http://schemas.microsoft.com/office/drawing/2014/main" id="{B8237DDC-7DB1-0943-A025-47337C1B2835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D7B9307-C749-834A-A1DD-14358545868C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65B56BF3-EC47-8343-85C9-92D5325D7700}"/>
              </a:ext>
            </a:extLst>
          </p:cNvPr>
          <p:cNvGrpSpPr/>
          <p:nvPr/>
        </p:nvGrpSpPr>
        <p:grpSpPr>
          <a:xfrm>
            <a:off x="7115709" y="1733068"/>
            <a:ext cx="798617" cy="276999"/>
            <a:chOff x="5456126" y="3180401"/>
            <a:chExt cx="798617" cy="276999"/>
          </a:xfrm>
        </p:grpSpPr>
        <p:sp>
          <p:nvSpPr>
            <p:cNvPr id="94" name="圓角矩形 93">
              <a:extLst>
                <a:ext uri="{FF2B5EF4-FFF2-40B4-BE49-F238E27FC236}">
                  <a16:creationId xmlns:a16="http://schemas.microsoft.com/office/drawing/2014/main" id="{43BBA835-77D0-AB49-B254-C3BA2B76250F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A25AC5E-D6BD-964F-A26D-88A110C0326C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E6C1F0-8DE5-DF48-9092-D97453AA75F6}"/>
              </a:ext>
            </a:extLst>
          </p:cNvPr>
          <p:cNvSpPr/>
          <p:nvPr/>
        </p:nvSpPr>
        <p:spPr>
          <a:xfrm>
            <a:off x="396612" y="3002605"/>
            <a:ext cx="9210375" cy="3228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663D43D-82C3-6243-8C54-95B449FBB9C7}"/>
              </a:ext>
            </a:extLst>
          </p:cNvPr>
          <p:cNvSpPr/>
          <p:nvPr/>
        </p:nvSpPr>
        <p:spPr>
          <a:xfrm>
            <a:off x="513841" y="2091869"/>
            <a:ext cx="3224732" cy="9187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33963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627B63-92DB-364C-B890-D83D45A792B6}"/>
              </a:ext>
            </a:extLst>
          </p:cNvPr>
          <p:cNvSpPr/>
          <p:nvPr/>
        </p:nvSpPr>
        <p:spPr>
          <a:xfrm>
            <a:off x="225287" y="1036248"/>
            <a:ext cx="9381700" cy="5219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9190DFD3-02CC-E741-AE31-3794532B6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988" y="1161890"/>
            <a:ext cx="1176155" cy="856172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2850065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86" name="圖片 85">
            <a:extLst>
              <a:ext uri="{FF2B5EF4-FFF2-40B4-BE49-F238E27FC236}">
                <a16:creationId xmlns:a16="http://schemas.microsoft.com/office/drawing/2014/main" id="{DA105202-0D21-694F-B58C-20CADB814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520" y="1161890"/>
            <a:ext cx="1176155" cy="856172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428207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8A1496ED-B124-3943-A2EA-E7652AC2D188}"/>
              </a:ext>
            </a:extLst>
          </p:cNvPr>
          <p:cNvGrpSpPr/>
          <p:nvPr/>
        </p:nvGrpSpPr>
        <p:grpSpPr>
          <a:xfrm>
            <a:off x="5706058" y="1733068"/>
            <a:ext cx="798617" cy="276999"/>
            <a:chOff x="5456126" y="3180401"/>
            <a:chExt cx="798617" cy="276999"/>
          </a:xfrm>
        </p:grpSpPr>
        <p:sp>
          <p:nvSpPr>
            <p:cNvPr id="77" name="圓角矩形 76">
              <a:extLst>
                <a:ext uri="{FF2B5EF4-FFF2-40B4-BE49-F238E27FC236}">
                  <a16:creationId xmlns:a16="http://schemas.microsoft.com/office/drawing/2014/main" id="{E8F44195-DFC3-F04E-A509-DA8E530525D2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BECD450-297F-8441-A406-E3E01748FA5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17C48B2-F2BB-3741-A29A-CA9F5C4631E0}"/>
              </a:ext>
            </a:extLst>
          </p:cNvPr>
          <p:cNvGrpSpPr/>
          <p:nvPr/>
        </p:nvGrpSpPr>
        <p:grpSpPr>
          <a:xfrm>
            <a:off x="7138068" y="1733068"/>
            <a:ext cx="763471" cy="276999"/>
            <a:chOff x="5473700" y="3180401"/>
            <a:chExt cx="763471" cy="276999"/>
          </a:xfrm>
        </p:grpSpPr>
        <p:sp>
          <p:nvSpPr>
            <p:cNvPr id="98" name="圓角矩形 97">
              <a:extLst>
                <a:ext uri="{FF2B5EF4-FFF2-40B4-BE49-F238E27FC236}">
                  <a16:creationId xmlns:a16="http://schemas.microsoft.com/office/drawing/2014/main" id="{EBD2A782-651E-2144-BEB7-0621C6C3E7DD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1976C7C-35EB-E845-83CD-AD12A62D07C0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3414FB72-A6EE-4C4C-8BA5-4E3A014B283C}"/>
              </a:ext>
            </a:extLst>
          </p:cNvPr>
          <p:cNvSpPr/>
          <p:nvPr/>
        </p:nvSpPr>
        <p:spPr>
          <a:xfrm>
            <a:off x="396612" y="3002605"/>
            <a:ext cx="9210375" cy="3228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D79F316-19B1-7A4F-9F05-BA93BBD2F771}"/>
              </a:ext>
            </a:extLst>
          </p:cNvPr>
          <p:cNvSpPr/>
          <p:nvPr/>
        </p:nvSpPr>
        <p:spPr>
          <a:xfrm>
            <a:off x="513841" y="2091869"/>
            <a:ext cx="3224732" cy="9187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74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627B63-92DB-364C-B890-D83D45A792B6}"/>
              </a:ext>
            </a:extLst>
          </p:cNvPr>
          <p:cNvSpPr/>
          <p:nvPr/>
        </p:nvSpPr>
        <p:spPr>
          <a:xfrm>
            <a:off x="225287" y="1036248"/>
            <a:ext cx="9381700" cy="5219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93E35D-EB10-714C-A86B-F1EBEE90BA90}"/>
              </a:ext>
            </a:extLst>
          </p:cNvPr>
          <p:cNvGrpSpPr/>
          <p:nvPr/>
        </p:nvGrpSpPr>
        <p:grpSpPr>
          <a:xfrm>
            <a:off x="74663" y="6420339"/>
            <a:ext cx="12042673" cy="486212"/>
            <a:chOff x="74663" y="6409188"/>
            <a:chExt cx="12042673" cy="48621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DAFECA9-CB1E-427F-AFD7-52B103B0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663" y="6409188"/>
              <a:ext cx="12042673" cy="45720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0AB6A7E-1D48-7740-B25E-30ADC2D710A7}"/>
                </a:ext>
              </a:extLst>
            </p:cNvPr>
            <p:cNvSpPr txBox="1"/>
            <p:nvPr/>
          </p:nvSpPr>
          <p:spPr>
            <a:xfrm>
              <a:off x="6865219" y="6433735"/>
              <a:ext cx="1415772" cy="461665"/>
            </a:xfrm>
            <a:prstGeom prst="rect">
              <a:avLst/>
            </a:prstGeom>
            <a:solidFill>
              <a:srgbClr val="D8F5FF"/>
            </a:solidFill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kumimoji="1" sz="2400" b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dirty="0"/>
                <a:t>深度學習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319F1151-E915-9449-A9E9-63DA20DA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2" y="5087744"/>
            <a:ext cx="1676400" cy="1143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E2E252C-87BC-B34A-87D9-92FA5A90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8" y="5087744"/>
            <a:ext cx="1676400" cy="1143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5394488-8050-C24D-B2DA-0734976D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64" y="5087744"/>
            <a:ext cx="1676400" cy="1143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81CFD5-7EB3-CA4B-BBAB-0234C983D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0" y="5087744"/>
            <a:ext cx="1676400" cy="1143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6A9A4A-286E-514A-B87A-D6E428AE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40" y="5087744"/>
            <a:ext cx="1676400" cy="1143000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A70D091A-9E53-D54A-9F27-ECD3C6172C08}"/>
              </a:ext>
            </a:extLst>
          </p:cNvPr>
          <p:cNvGrpSpPr/>
          <p:nvPr/>
        </p:nvGrpSpPr>
        <p:grpSpPr>
          <a:xfrm>
            <a:off x="9808092" y="4840224"/>
            <a:ext cx="2128662" cy="1390520"/>
            <a:chOff x="7290816" y="2157352"/>
            <a:chExt cx="2128662" cy="1390520"/>
          </a:xfrm>
        </p:grpSpPr>
        <p:sp>
          <p:nvSpPr>
            <p:cNvPr id="71" name="圓角矩形 70">
              <a:extLst>
                <a:ext uri="{FF2B5EF4-FFF2-40B4-BE49-F238E27FC236}">
                  <a16:creationId xmlns:a16="http://schemas.microsoft.com/office/drawing/2014/main" id="{4ACD134D-B707-8548-A863-8B604315B896}"/>
                </a:ext>
              </a:extLst>
            </p:cNvPr>
            <p:cNvSpPr/>
            <p:nvPr/>
          </p:nvSpPr>
          <p:spPr>
            <a:xfrm>
              <a:off x="7290816" y="2157352"/>
              <a:ext cx="2036064" cy="1390520"/>
            </a:xfrm>
            <a:prstGeom prst="roundRect">
              <a:avLst>
                <a:gd name="adj" fmla="val 101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23176FA-223C-FF48-82A9-D6B4C2D3DC51}"/>
                </a:ext>
              </a:extLst>
            </p:cNvPr>
            <p:cNvSpPr txBox="1"/>
            <p:nvPr/>
          </p:nvSpPr>
          <p:spPr>
            <a:xfrm>
              <a:off x="7386549" y="2303842"/>
              <a:ext cx="203292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實體區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每台</a:t>
              </a:r>
              <a:r>
                <a:rPr kumimoji="1" lang="en-US" altLang="zh-CN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r>
                <a:rPr kumimoji="1" lang="zh-CN" altLang="en-US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endParaRPr kumimoji="1" lang="en-US" altLang="zh-CN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TW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64</a:t>
              </a:r>
              <a:r>
                <a:rPr kumimoji="1" lang="zh-TW" altLang="en-US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kumimoji="1" lang="zh-TW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共</a:t>
              </a:r>
              <a:r>
                <a:rPr kumimoji="1" lang="en-US" altLang="zh-TW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核</a:t>
              </a:r>
              <a:r>
                <a:rPr kumimoji="1" lang="en-US" altLang="zh-CN" sz="16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320G</a:t>
              </a:r>
              <a:r>
                <a:rPr kumimoji="1" lang="zh-CN" altLang="en-US" sz="1200" dirty="0">
                  <a:solidFill>
                    <a:srgbClr val="68CAF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記憶體</a:t>
              </a:r>
              <a:endParaRPr kumimoji="1" lang="zh-TW" altLang="en-US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9190DFD3-02CC-E741-AE31-3794532B6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1988" y="1161890"/>
            <a:ext cx="1176155" cy="856172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CB3BC3-FD5E-8045-92DD-4C3976C4735B}"/>
              </a:ext>
            </a:extLst>
          </p:cNvPr>
          <p:cNvGrpSpPr/>
          <p:nvPr/>
        </p:nvGrpSpPr>
        <p:grpSpPr>
          <a:xfrm>
            <a:off x="3685674" y="1161890"/>
            <a:ext cx="1176156" cy="856172"/>
            <a:chOff x="3685674" y="1161890"/>
            <a:chExt cx="1176156" cy="85617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11679819-A737-254F-8D8B-12C4E04A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674" y="1161890"/>
              <a:ext cx="1176156" cy="856172"/>
            </a:xfrm>
            <a:prstGeom prst="rect">
              <a:avLst/>
            </a:prstGeom>
          </p:spPr>
        </p:pic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21A55A9-7347-EB48-A030-CE2A00CCFCFE}"/>
                </a:ext>
              </a:extLst>
            </p:cNvPr>
            <p:cNvSpPr txBox="1"/>
            <p:nvPr/>
          </p:nvSpPr>
          <p:spPr>
            <a:xfrm>
              <a:off x="3883260" y="1235697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Name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E8FF49B-FD0D-A949-9883-6F60B4322A5C}"/>
              </a:ext>
            </a:extLst>
          </p:cNvPr>
          <p:cNvGrpSpPr/>
          <p:nvPr/>
        </p:nvGrpSpPr>
        <p:grpSpPr>
          <a:xfrm>
            <a:off x="2850065" y="1733068"/>
            <a:ext cx="798617" cy="276999"/>
            <a:chOff x="5456126" y="3180401"/>
            <a:chExt cx="798617" cy="276999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0DB2F34B-E152-BF4B-A201-2C5ADC00EB78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8CD76C-BD31-D444-A5C8-39A901F731D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86" name="圖片 85">
            <a:extLst>
              <a:ext uri="{FF2B5EF4-FFF2-40B4-BE49-F238E27FC236}">
                <a16:creationId xmlns:a16="http://schemas.microsoft.com/office/drawing/2014/main" id="{DA105202-0D21-694F-B58C-20CADB814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520" y="1161890"/>
            <a:ext cx="1176155" cy="856172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C5516784-9B00-224C-987A-4AFD893BF034}"/>
              </a:ext>
            </a:extLst>
          </p:cNvPr>
          <p:cNvGrpSpPr/>
          <p:nvPr/>
        </p:nvGrpSpPr>
        <p:grpSpPr>
          <a:xfrm>
            <a:off x="6545206" y="1161890"/>
            <a:ext cx="1176156" cy="856172"/>
            <a:chOff x="6545206" y="1161890"/>
            <a:chExt cx="1176156" cy="856172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BB3EE51-9714-9641-A5D2-6AAB1042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206" y="1161890"/>
              <a:ext cx="1176156" cy="856172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EF7E0579-13AC-1541-B10B-39B81FC2C2FE}"/>
                </a:ext>
              </a:extLst>
            </p:cNvPr>
            <p:cNvSpPr txBox="1"/>
            <p:nvPr/>
          </p:nvSpPr>
          <p:spPr>
            <a:xfrm>
              <a:off x="6584897" y="1235697"/>
              <a:ext cx="1096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Resource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Manager</a:t>
              </a:r>
            </a:p>
          </p:txBody>
        </p: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8FDCB99C-76CE-3747-AA1F-55425DD54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99" y="180076"/>
            <a:ext cx="1382426" cy="856172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6066955F-C06C-0049-BFA8-A8F1003A1165}"/>
              </a:ext>
            </a:extLst>
          </p:cNvPr>
          <p:cNvSpPr txBox="1"/>
          <p:nvPr/>
        </p:nvSpPr>
        <p:spPr>
          <a:xfrm>
            <a:off x="4336299" y="346358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Zookeeper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E381058B-7E72-E54F-9079-856EA449963D}"/>
              </a:ext>
            </a:extLst>
          </p:cNvPr>
          <p:cNvGrpSpPr/>
          <p:nvPr/>
        </p:nvGrpSpPr>
        <p:grpSpPr>
          <a:xfrm>
            <a:off x="3779956" y="2121886"/>
            <a:ext cx="1176156" cy="856172"/>
            <a:chOff x="3779956" y="2121886"/>
            <a:chExt cx="1176156" cy="856172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E361A68-FE2C-8748-A5A6-1ADAD23B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56" y="2121886"/>
              <a:ext cx="1176156" cy="856172"/>
            </a:xfrm>
            <a:prstGeom prst="rect">
              <a:avLst/>
            </a:prstGeom>
          </p:spPr>
        </p:pic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3C5715A-CC33-1641-A25F-2D499D0C420C}"/>
                </a:ext>
              </a:extLst>
            </p:cNvPr>
            <p:cNvSpPr txBox="1"/>
            <p:nvPr/>
          </p:nvSpPr>
          <p:spPr>
            <a:xfrm>
              <a:off x="3911819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18E751F-549B-624C-B809-E77FBB551162}"/>
              </a:ext>
            </a:extLst>
          </p:cNvPr>
          <p:cNvGrpSpPr/>
          <p:nvPr/>
        </p:nvGrpSpPr>
        <p:grpSpPr>
          <a:xfrm>
            <a:off x="5111045" y="2121886"/>
            <a:ext cx="1176156" cy="856172"/>
            <a:chOff x="5111045" y="2121886"/>
            <a:chExt cx="1176156" cy="856172"/>
          </a:xfrm>
        </p:grpSpPr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451DF9C-0109-584F-9922-37242B44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045" y="2121886"/>
              <a:ext cx="1176156" cy="856172"/>
            </a:xfrm>
            <a:prstGeom prst="rect">
              <a:avLst/>
            </a:prstGeom>
          </p:spPr>
        </p:pic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F6A086A-D243-7244-BDFE-2A99E073FECA}"/>
                </a:ext>
              </a:extLst>
            </p:cNvPr>
            <p:cNvSpPr txBox="1"/>
            <p:nvPr/>
          </p:nvSpPr>
          <p:spPr>
            <a:xfrm>
              <a:off x="5242908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F9E65C6-6682-3944-8DB7-FB70089BE418}"/>
              </a:ext>
            </a:extLst>
          </p:cNvPr>
          <p:cNvGrpSpPr/>
          <p:nvPr/>
        </p:nvGrpSpPr>
        <p:grpSpPr>
          <a:xfrm>
            <a:off x="6418984" y="2121886"/>
            <a:ext cx="1176156" cy="856172"/>
            <a:chOff x="6418984" y="2121886"/>
            <a:chExt cx="1176156" cy="85617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CC767DB6-2CAE-DD4F-ABF7-274599D1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984" y="2121886"/>
              <a:ext cx="1176156" cy="856172"/>
            </a:xfrm>
            <a:prstGeom prst="rect">
              <a:avLst/>
            </a:prstGeom>
          </p:spPr>
        </p:pic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FA74DCA4-2FC7-094C-A8D6-AA5743DF99F9}"/>
                </a:ext>
              </a:extLst>
            </p:cNvPr>
            <p:cNvSpPr txBox="1"/>
            <p:nvPr/>
          </p:nvSpPr>
          <p:spPr>
            <a:xfrm>
              <a:off x="6550847" y="2195693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Journal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Node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6C39A77-2B7E-3A4E-9E73-1CB97C8DBD74}"/>
              </a:ext>
            </a:extLst>
          </p:cNvPr>
          <p:cNvGrpSpPr/>
          <p:nvPr/>
        </p:nvGrpSpPr>
        <p:grpSpPr>
          <a:xfrm>
            <a:off x="2448050" y="2128152"/>
            <a:ext cx="1176156" cy="856172"/>
            <a:chOff x="2448050" y="2128152"/>
            <a:chExt cx="1176156" cy="85617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7C0131A4-1D22-BA46-BFAB-97EF0CF4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050" y="2128152"/>
              <a:ext cx="1176156" cy="856172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0BAE19D-9C63-614F-9DFF-05105643DF90}"/>
                </a:ext>
              </a:extLst>
            </p:cNvPr>
            <p:cNvSpPr txBox="1"/>
            <p:nvPr/>
          </p:nvSpPr>
          <p:spPr>
            <a:xfrm>
              <a:off x="2629607" y="2201959"/>
              <a:ext cx="813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Spark</a:t>
              </a:r>
            </a:p>
            <a:p>
              <a:pPr algn="ctr"/>
              <a:r>
                <a:rPr kumimoji="1" lang="en-US" altLang="zh-TW" sz="1600" b="1" dirty="0">
                  <a:solidFill>
                    <a:srgbClr val="FE820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Server</a:t>
              </a:r>
            </a:p>
          </p:txBody>
        </p:sp>
      </p:grpSp>
      <p:pic>
        <p:nvPicPr>
          <p:cNvPr id="110" name="圖片 109">
            <a:extLst>
              <a:ext uri="{FF2B5EF4-FFF2-40B4-BE49-F238E27FC236}">
                <a16:creationId xmlns:a16="http://schemas.microsoft.com/office/drawing/2014/main" id="{57B14765-FBC3-9547-A7B8-0CC8BBAED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3078088"/>
            <a:ext cx="1176156" cy="856172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DAD22D0-2EDE-5447-B66F-CD89C7971167}"/>
              </a:ext>
            </a:extLst>
          </p:cNvPr>
          <p:cNvSpPr txBox="1"/>
          <p:nvPr/>
        </p:nvSpPr>
        <p:spPr>
          <a:xfrm>
            <a:off x="2562785" y="3279070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895B5B2E-5E86-2148-AEDF-A51484A7B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3083221"/>
            <a:ext cx="1176156" cy="856172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DA2F46A-E44C-C845-B0FF-30C895D16B5F}"/>
              </a:ext>
            </a:extLst>
          </p:cNvPr>
          <p:cNvSpPr txBox="1"/>
          <p:nvPr/>
        </p:nvSpPr>
        <p:spPr>
          <a:xfrm>
            <a:off x="3894691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7D03122C-B0DB-004A-9FAA-30DBAADBD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3083221"/>
            <a:ext cx="1176156" cy="856172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FBA9308-1108-894E-AD70-1B71ECAF2754}"/>
              </a:ext>
            </a:extLst>
          </p:cNvPr>
          <p:cNvSpPr txBox="1"/>
          <p:nvPr/>
        </p:nvSpPr>
        <p:spPr>
          <a:xfrm>
            <a:off x="5225780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1171F523-3686-3B46-A551-C255579B0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3083221"/>
            <a:ext cx="1176156" cy="856172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1F77D9C-7349-D14B-8A54-E4386E66A41F}"/>
              </a:ext>
            </a:extLst>
          </p:cNvPr>
          <p:cNvSpPr txBox="1"/>
          <p:nvPr/>
        </p:nvSpPr>
        <p:spPr>
          <a:xfrm>
            <a:off x="6533719" y="3284203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E619B34-1CDC-504E-9BC7-266E3017C4E3}"/>
              </a:ext>
            </a:extLst>
          </p:cNvPr>
          <p:cNvGrpSpPr/>
          <p:nvPr/>
        </p:nvGrpSpPr>
        <p:grpSpPr>
          <a:xfrm>
            <a:off x="9780234" y="3112000"/>
            <a:ext cx="2036064" cy="1489017"/>
            <a:chOff x="9780234" y="3112000"/>
            <a:chExt cx="2036064" cy="1489017"/>
          </a:xfrm>
        </p:grpSpPr>
        <p:sp>
          <p:nvSpPr>
            <p:cNvPr id="119" name="圓角矩形 118">
              <a:extLst>
                <a:ext uri="{FF2B5EF4-FFF2-40B4-BE49-F238E27FC236}">
                  <a16:creationId xmlns:a16="http://schemas.microsoft.com/office/drawing/2014/main" id="{08E58FEA-54F5-C14A-9CDF-E784D0FE3463}"/>
                </a:ext>
              </a:extLst>
            </p:cNvPr>
            <p:cNvSpPr/>
            <p:nvPr/>
          </p:nvSpPr>
          <p:spPr>
            <a:xfrm>
              <a:off x="9780234" y="3112000"/>
              <a:ext cx="2036064" cy="1476826"/>
            </a:xfrm>
            <a:prstGeom prst="roundRect">
              <a:avLst>
                <a:gd name="adj" fmla="val 101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CA13ABCE-11FD-3749-8BA7-EAC2099DD540}"/>
                </a:ext>
              </a:extLst>
            </p:cNvPr>
            <p:cNvGrpSpPr/>
            <p:nvPr/>
          </p:nvGrpSpPr>
          <p:grpSpPr>
            <a:xfrm>
              <a:off x="9900648" y="4259711"/>
              <a:ext cx="1808508" cy="341306"/>
              <a:chOff x="7199245" y="1577087"/>
              <a:chExt cx="1808508" cy="341306"/>
            </a:xfrm>
          </p:grpSpPr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78E775E-120C-4C4E-88CD-B6A0C57F9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584000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044ECD3A-4058-EA4C-BBEE-5715FF665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960" y="1577087"/>
                <a:ext cx="1156632" cy="0"/>
              </a:xfrm>
              <a:prstGeom prst="line">
                <a:avLst/>
              </a:prstGeom>
              <a:ln w="127000" cap="rnd">
                <a:solidFill>
                  <a:schemeClr val="accent4">
                    <a:alpha val="9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E376BA8-6E4C-574A-8532-B75BBEB773AE}"/>
                  </a:ext>
                </a:extLst>
              </p:cNvPr>
              <p:cNvSpPr/>
              <p:nvPr/>
            </p:nvSpPr>
            <p:spPr>
              <a:xfrm>
                <a:off x="7199245" y="1610616"/>
                <a:ext cx="18085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實體區使用量：</a:t>
                </a:r>
                <a:r>
                  <a:rPr kumimoji="1" lang="en-US" altLang="zh-CN" sz="1400" dirty="0">
                    <a:solidFill>
                      <a:srgbClr val="FFC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67%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2CAE7B5D-5A7C-834E-BB98-14AE681F0BCC}"/>
              </a:ext>
            </a:extLst>
          </p:cNvPr>
          <p:cNvSpPr txBox="1"/>
          <p:nvPr/>
        </p:nvSpPr>
        <p:spPr>
          <a:xfrm>
            <a:off x="9955150" y="3111999"/>
            <a:ext cx="1771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虛擬區：</a:t>
            </a:r>
            <a:endParaRPr kumimoji="1" lang="en-US" altLang="zh-CN" b="1" dirty="0">
              <a:solidFill>
                <a:srgbClr val="FE820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8G</a:t>
            </a:r>
            <a:r>
              <a:rPr kumimoji="1" lang="zh-TW" altLang="en-US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4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en-US" altLang="zh-TW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CN" sz="1400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r>
              <a:rPr kumimoji="1" lang="en-US" altLang="zh-CN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6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200G</a:t>
            </a:r>
            <a:r>
              <a:rPr kumimoji="1" lang="zh-CN" altLang="en-US" sz="1200" dirty="0">
                <a:solidFill>
                  <a:srgbClr val="68CAF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endParaRPr kumimoji="1" lang="zh-TW" altLang="en-US" dirty="0">
              <a:solidFill>
                <a:srgbClr val="68CAF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C9C2D36B-5FD5-9240-8A9D-9AFC27354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3" y="4038787"/>
            <a:ext cx="1176156" cy="856172"/>
          </a:xfrm>
          <a:prstGeom prst="rect">
            <a:avLst/>
          </a:prstGeom>
        </p:spPr>
      </p:pic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2445D4C-C160-C146-BD04-830645EC46CA}"/>
              </a:ext>
            </a:extLst>
          </p:cNvPr>
          <p:cNvSpPr txBox="1"/>
          <p:nvPr/>
        </p:nvSpPr>
        <p:spPr>
          <a:xfrm>
            <a:off x="2562785" y="4239769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28" name="圖片 127">
            <a:extLst>
              <a:ext uri="{FF2B5EF4-FFF2-40B4-BE49-F238E27FC236}">
                <a16:creationId xmlns:a16="http://schemas.microsoft.com/office/drawing/2014/main" id="{B034C427-6104-244C-A179-B1C8D6679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69" y="4043920"/>
            <a:ext cx="1176156" cy="856172"/>
          </a:xfrm>
          <a:prstGeom prst="rect">
            <a:avLst/>
          </a:prstGeom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40D7001-473E-8043-ACE2-62B38291E387}"/>
              </a:ext>
            </a:extLst>
          </p:cNvPr>
          <p:cNvSpPr txBox="1"/>
          <p:nvPr/>
        </p:nvSpPr>
        <p:spPr>
          <a:xfrm>
            <a:off x="3894691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7D44CC5E-007A-E64F-AFF7-A7EC6361F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58" y="4043920"/>
            <a:ext cx="1176156" cy="856172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38DD3272-6E21-A840-A577-D4B5D9C69EA8}"/>
              </a:ext>
            </a:extLst>
          </p:cNvPr>
          <p:cNvSpPr txBox="1"/>
          <p:nvPr/>
        </p:nvSpPr>
        <p:spPr>
          <a:xfrm>
            <a:off x="5225780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2685DD5-142A-5448-BAFC-45F747178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97" y="4043920"/>
            <a:ext cx="1176156" cy="856172"/>
          </a:xfrm>
          <a:prstGeom prst="rect">
            <a:avLst/>
          </a:prstGeom>
        </p:spPr>
      </p:pic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91455737-0CB7-F54F-A459-0B7AC49B98AB}"/>
              </a:ext>
            </a:extLst>
          </p:cNvPr>
          <p:cNvSpPr txBox="1"/>
          <p:nvPr/>
        </p:nvSpPr>
        <p:spPr>
          <a:xfrm>
            <a:off x="6533719" y="4244902"/>
            <a:ext cx="925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Worker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9C8B7A-2AA3-8B43-8A84-BFCCF6ED1C2F}"/>
              </a:ext>
            </a:extLst>
          </p:cNvPr>
          <p:cNvGrpSpPr/>
          <p:nvPr/>
        </p:nvGrpSpPr>
        <p:grpSpPr>
          <a:xfrm>
            <a:off x="4282075" y="1733068"/>
            <a:ext cx="763471" cy="276999"/>
            <a:chOff x="5473700" y="3180401"/>
            <a:chExt cx="763471" cy="276999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1D3C79F-70A8-CC46-8C2B-7836CCCA79CE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43975D-2CEF-F04A-84F2-0F0788A2E99B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8A1496ED-B124-3943-A2EA-E7652AC2D188}"/>
              </a:ext>
            </a:extLst>
          </p:cNvPr>
          <p:cNvGrpSpPr/>
          <p:nvPr/>
        </p:nvGrpSpPr>
        <p:grpSpPr>
          <a:xfrm>
            <a:off x="5706058" y="1733068"/>
            <a:ext cx="798617" cy="276999"/>
            <a:chOff x="5456126" y="3180401"/>
            <a:chExt cx="798617" cy="276999"/>
          </a:xfrm>
        </p:grpSpPr>
        <p:sp>
          <p:nvSpPr>
            <p:cNvPr id="77" name="圓角矩形 76">
              <a:extLst>
                <a:ext uri="{FF2B5EF4-FFF2-40B4-BE49-F238E27FC236}">
                  <a16:creationId xmlns:a16="http://schemas.microsoft.com/office/drawing/2014/main" id="{E8F44195-DFC3-F04E-A509-DA8E530525D2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BECD450-297F-8441-A406-E3E01748FA56}"/>
                </a:ext>
              </a:extLst>
            </p:cNvPr>
            <p:cNvSpPr/>
            <p:nvPr/>
          </p:nvSpPr>
          <p:spPr>
            <a:xfrm>
              <a:off x="5456126" y="3180401"/>
              <a:ext cx="7986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Standby</a:t>
              </a:r>
              <a:endParaRPr kumimoji="1"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817C48B2-F2BB-3741-A29A-CA9F5C4631E0}"/>
              </a:ext>
            </a:extLst>
          </p:cNvPr>
          <p:cNvGrpSpPr/>
          <p:nvPr/>
        </p:nvGrpSpPr>
        <p:grpSpPr>
          <a:xfrm>
            <a:off x="7138068" y="1733068"/>
            <a:ext cx="763471" cy="276999"/>
            <a:chOff x="5473700" y="3180401"/>
            <a:chExt cx="763471" cy="276999"/>
          </a:xfrm>
        </p:grpSpPr>
        <p:sp>
          <p:nvSpPr>
            <p:cNvPr id="98" name="圓角矩形 97">
              <a:extLst>
                <a:ext uri="{FF2B5EF4-FFF2-40B4-BE49-F238E27FC236}">
                  <a16:creationId xmlns:a16="http://schemas.microsoft.com/office/drawing/2014/main" id="{EBD2A782-651E-2144-BEB7-0621C6C3E7DD}"/>
                </a:ext>
              </a:extLst>
            </p:cNvPr>
            <p:cNvSpPr/>
            <p:nvPr/>
          </p:nvSpPr>
          <p:spPr>
            <a:xfrm>
              <a:off x="5473700" y="3198307"/>
              <a:ext cx="763471" cy="234192"/>
            </a:xfrm>
            <a:prstGeom prst="roundRect">
              <a:avLst>
                <a:gd name="adj" fmla="val 50000"/>
              </a:avLst>
            </a:prstGeom>
            <a:solidFill>
              <a:srgbClr val="68CAF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1976C7C-35EB-E845-83CD-AD12A62D07C0}"/>
                </a:ext>
              </a:extLst>
            </p:cNvPr>
            <p:cNvSpPr/>
            <p:nvPr/>
          </p:nvSpPr>
          <p:spPr>
            <a:xfrm>
              <a:off x="5532269" y="3180401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200" b="1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Active</a:t>
              </a:r>
              <a:endParaRPr kumimoji="1" lang="zh-TW" altLang="en-US" sz="1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9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64B2C3-574E-49DE-A398-CCE0396A3F7D}"/>
              </a:ext>
            </a:extLst>
          </p:cNvPr>
          <p:cNvSpPr txBox="1"/>
          <p:nvPr/>
        </p:nvSpPr>
        <p:spPr>
          <a:xfrm>
            <a:off x="5182929" y="31366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12027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1C043E5-8285-8742-A25B-86786775CEDC}"/>
              </a:ext>
            </a:extLst>
          </p:cNvPr>
          <p:cNvSpPr txBox="1"/>
          <p:nvPr/>
        </p:nvSpPr>
        <p:spPr>
          <a:xfrm>
            <a:off x="339344" y="4113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E820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未來展望：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DAEE2D-8C4C-4A42-AAC8-6721CFF5DDAA}"/>
              </a:ext>
            </a:extLst>
          </p:cNvPr>
          <p:cNvSpPr txBox="1"/>
          <p:nvPr/>
        </p:nvSpPr>
        <p:spPr>
          <a:xfrm>
            <a:off x="339344" y="872993"/>
            <a:ext cx="28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68B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・網頁視覺化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028C107-7DA4-4646-BDCB-D5EC675A3F30}"/>
              </a:ext>
            </a:extLst>
          </p:cNvPr>
          <p:cNvGrpSpPr/>
          <p:nvPr/>
        </p:nvGrpSpPr>
        <p:grpSpPr>
          <a:xfrm>
            <a:off x="2438873" y="1765025"/>
            <a:ext cx="7762298" cy="4478146"/>
            <a:chOff x="2438873" y="1765025"/>
            <a:chExt cx="7762298" cy="447814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6A16934-C007-4D4B-9245-DF267D406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873" y="1765025"/>
              <a:ext cx="7762298" cy="447814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6F762C0-10AF-7E4E-9ED4-973FD777D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2493" y="2236157"/>
              <a:ext cx="5953315" cy="3348740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3FACB9-D3EE-954C-B36F-A496D9C58745}"/>
              </a:ext>
            </a:extLst>
          </p:cNvPr>
          <p:cNvSpPr txBox="1"/>
          <p:nvPr/>
        </p:nvSpPr>
        <p:spPr>
          <a:xfrm>
            <a:off x="339344" y="1273103"/>
            <a:ext cx="28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68B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・感應器修正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4BF1CE-AA56-AF40-801C-B099FCFD7BEA}"/>
              </a:ext>
            </a:extLst>
          </p:cNvPr>
          <p:cNvSpPr txBox="1"/>
          <p:nvPr/>
        </p:nvSpPr>
        <p:spPr>
          <a:xfrm>
            <a:off x="339344" y="1673213"/>
            <a:ext cx="280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0068B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・叢集網路應用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D23144A-DD81-004A-861E-1B6D97D0D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3541" y="614829"/>
            <a:ext cx="2562200" cy="4557301"/>
          </a:xfrm>
          <a:prstGeom prst="rect">
            <a:avLst/>
          </a:prstGeom>
          <a:effectLst>
            <a:outerShdw blurRad="1524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56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ECB1E5E2-4211-4EC5-81F5-0F946E877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00" y="360000"/>
            <a:ext cx="12161545" cy="65074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920E32B-3EC6-E440-BF44-C241DE4381E6}"/>
              </a:ext>
            </a:extLst>
          </p:cNvPr>
          <p:cNvSpPr txBox="1"/>
          <p:nvPr/>
        </p:nvSpPr>
        <p:spPr>
          <a:xfrm>
            <a:off x="6865219" y="6398566"/>
            <a:ext cx="1415772" cy="461665"/>
          </a:xfrm>
          <a:prstGeom prst="rect">
            <a:avLst/>
          </a:prstGeom>
          <a:solidFill>
            <a:srgbClr val="D8F5FF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14557075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4983</TotalTime>
  <Words>3525</Words>
  <Application>Microsoft Office PowerPoint</Application>
  <PresentationFormat>寬螢幕</PresentationFormat>
  <Paragraphs>876</Paragraphs>
  <Slides>85</Slides>
  <Notes>83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92" baseType="lpstr">
      <vt:lpstr>PingFang TC</vt:lpstr>
      <vt:lpstr>Microsoft JhengHei</vt:lpstr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Student</cp:lastModifiedBy>
  <cp:revision>245</cp:revision>
  <dcterms:created xsi:type="dcterms:W3CDTF">2020-05-10T06:59:39Z</dcterms:created>
  <dcterms:modified xsi:type="dcterms:W3CDTF">2020-05-20T05:59:44Z</dcterms:modified>
</cp:coreProperties>
</file>